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Lst>
  <p:sldSz cy="5143500" cx="9144000"/>
  <p:notesSz cx="6858000" cy="9144000"/>
  <p:embeddedFontLst>
    <p:embeddedFont>
      <p:font typeface="Roboto Slab"/>
      <p:regular r:id="rId108"/>
      <p:bold r:id="rId109"/>
    </p:embeddedFont>
    <p:embeddedFont>
      <p:font typeface="Roboto"/>
      <p:regular r:id="rId110"/>
      <p:bold r:id="rId111"/>
      <p:italic r:id="rId112"/>
      <p:boldItalic r:id="rId113"/>
    </p:embeddedFont>
    <p:embeddedFont>
      <p:font typeface="Roboto Medium"/>
      <p:regular r:id="rId114"/>
      <p:bold r:id="rId115"/>
      <p:italic r:id="rId116"/>
      <p:boldItalic r:id="rId117"/>
    </p:embeddedFont>
    <p:embeddedFont>
      <p:font typeface="Montserrat"/>
      <p:regular r:id="rId118"/>
      <p:bold r:id="rId119"/>
      <p:italic r:id="rId120"/>
      <p:boldItalic r:id="rId121"/>
    </p:embeddedFont>
    <p:embeddedFont>
      <p:font typeface="Helvetica Neue"/>
      <p:regular r:id="rId122"/>
      <p:bold r:id="rId123"/>
      <p:italic r:id="rId124"/>
      <p:boldItalic r:id="rId125"/>
    </p:embeddedFont>
    <p:embeddedFont>
      <p:font typeface="Helvetica Neue Light"/>
      <p:regular r:id="rId126"/>
      <p:bold r:id="rId127"/>
      <p:italic r:id="rId128"/>
      <p:boldItalic r:id="rId129"/>
    </p:embeddedFont>
    <p:embeddedFont>
      <p:font typeface="Roboto Mono"/>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134" roundtripDataSignature="AMtx7mhYnKel0ktfFmPDRhbqepjYYaCzc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afa 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8C0AEB-F1D4-4F6D-9B30-A770E21F24B0}">
  <a:tblStyle styleId="{C28C0AEB-F1D4-4F6D-9B30-A770E21F24B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font" Target="fonts/RobotoSlab-bold.fntdata"/><Relationship Id="rId108" Type="http://schemas.openxmlformats.org/officeDocument/2006/relationships/font" Target="fonts/RobotoSlab-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Light-boldItalic.fntdata"/><Relationship Id="rId128" Type="http://schemas.openxmlformats.org/officeDocument/2006/relationships/font" Target="fonts/HelveticaNeueLight-italic.fntdata"/><Relationship Id="rId127" Type="http://schemas.openxmlformats.org/officeDocument/2006/relationships/font" Target="fonts/HelveticaNeueLight-bold.fntdata"/><Relationship Id="rId126" Type="http://schemas.openxmlformats.org/officeDocument/2006/relationships/font" Target="fonts/HelveticaNeueLight-regular.fntdata"/><Relationship Id="rId26" Type="http://schemas.openxmlformats.org/officeDocument/2006/relationships/slide" Target="slides/slide18.xml"/><Relationship Id="rId121" Type="http://schemas.openxmlformats.org/officeDocument/2006/relationships/font" Target="fonts/Montserrat-boldItalic.fntdata"/><Relationship Id="rId25" Type="http://schemas.openxmlformats.org/officeDocument/2006/relationships/slide" Target="slides/slide17.xml"/><Relationship Id="rId120" Type="http://schemas.openxmlformats.org/officeDocument/2006/relationships/font" Target="fonts/Montserrat-italic.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boldItalic.fntdata"/><Relationship Id="rId29" Type="http://schemas.openxmlformats.org/officeDocument/2006/relationships/slide" Target="slides/slide21.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Montserrat-regular.fntdata"/><Relationship Id="rId117" Type="http://schemas.openxmlformats.org/officeDocument/2006/relationships/font" Target="fonts/RobotoMedium-boldItalic.fntdata"/><Relationship Id="rId116" Type="http://schemas.openxmlformats.org/officeDocument/2006/relationships/font" Target="fonts/RobotoMedium-italic.fntdata"/><Relationship Id="rId115" Type="http://schemas.openxmlformats.org/officeDocument/2006/relationships/font" Target="fonts/RobotoMedium-bold.fntdata"/><Relationship Id="rId119" Type="http://schemas.openxmlformats.org/officeDocument/2006/relationships/font" Target="fonts/Montserrat-bold.fntdata"/><Relationship Id="rId15" Type="http://schemas.openxmlformats.org/officeDocument/2006/relationships/slide" Target="slides/slide7.xml"/><Relationship Id="rId110" Type="http://schemas.openxmlformats.org/officeDocument/2006/relationships/font" Target="fonts/Roboto-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RobotoMedium-regular.fntdata"/><Relationship Id="rId18" Type="http://schemas.openxmlformats.org/officeDocument/2006/relationships/slide" Target="slides/slide10.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RobotoMono-italic.fntdata"/><Relationship Id="rId131" Type="http://schemas.openxmlformats.org/officeDocument/2006/relationships/font" Target="fonts/RobotoMono-bold.fntdata"/><Relationship Id="rId130" Type="http://schemas.openxmlformats.org/officeDocument/2006/relationships/font" Target="fonts/RobotoMono-regular.fntdata"/><Relationship Id="rId134" Type="http://customschemas.google.com/relationships/presentationmetadata" Target="metadata"/><Relationship Id="rId133" Type="http://schemas.openxmlformats.org/officeDocument/2006/relationships/font" Target="fonts/RobotoMono-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4T10:59:48.515">
    <p:pos x="445" y="958"/>
    <p:text>check</p:text>
    <p:extLst>
      <p:ext uri="{C676402C-5697-4E1C-873F-D02D1690AC5C}">
        <p15:threadingInfo timeZoneBias="0"/>
      </p:ext>
      <p:ext uri="http://customooxmlschemas.google.com/">
        <go:slidesCustomData xmlns:go="http://customooxmlschemas.google.com/" commentPostId="AAAAP5nqvJ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b2a9a12c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cb2a9a12c9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b2a9a12c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cb2a9a12c9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b2a9a12c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cb2a9a12c9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b2a9a12c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cb2a9a12c9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b2a9a12c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cb2a9a12c9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b2a9a12c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cb2a9a12c9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b2a9a12c9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cb2a9a12c9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b2a9a12c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cb2a9a12c9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b2a9a12c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cb2a9a12c9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b2a9a12c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cb2a9a12c9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0a1d51fbc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f0a1d51fbc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b2a9a12c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cb2a9a12c9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b2a9a12c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cb2a9a12c9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b2a9a12c9_0_69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gcb2a9a12c9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b2a9a12c9_0_69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cb2a9a12c9_0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b2a9a12c9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b2a9a12c9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b2a9a12c9_0_1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cb2a9a12c9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b2a9a12c9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cb2a9a12c9_0_1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b2a9a12c9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cb2a9a12c9_0_1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b2a9a12c9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cb2a9a12c9_0_1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b2a9a12c9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cb2a9a12c9_0_1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b2a9a12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cb2a9a12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b2a9a12c9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cb2a9a12c9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b2a9a12c9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cb2a9a12c9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50">
                <a:solidFill>
                  <a:schemeClr val="dk1"/>
                </a:solidFill>
              </a:rPr>
              <a:t>We will see how we use the knowledge from logistic regression to solve multi class classification problem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b2a9a12c9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cb2a9a12c9_0_1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b2a9a12c9_0_2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cb2a9a12c9_0_2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b2a9a12c9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cb2a9a12c9_0_2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b2a9a12c9_0_2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cb2a9a12c9_0_2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b2a9a12c9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cb2a9a12c9_0_2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b2a9a12c9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cb2a9a12c9_0_2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b2a9a12c9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cb2a9a12c9_0_2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cb2a9a12c9_0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cb2a9a12c9_0_2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b2a9a12c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cb2a9a12c9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b2a9a12c9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b2a9a12c9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b2a9a12c9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cb2a9a12c9_0_1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b2a9a12c9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cb2a9a12c9_0_1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b2a9a12c9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cb2a9a12c9_0_1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b2a9a12c9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cb2a9a12c9_0_1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cb2a9a12c9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cb2a9a12c9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cb2a9a12c9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cb2a9a12c9_0_8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b2a9a12c9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cb2a9a12c9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b2a9a12c9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cb2a9a12c9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b2a9a12c9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cb2a9a12c9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b2a9a12c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cb2a9a12c9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cb2a9a12c9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cb2a9a12c9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cb2a9a12c9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cb2a9a12c9_0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cb2a9a12c9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cb2a9a12c9_0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b2a9a12c9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cb2a9a12c9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cb2a9a12c9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cb2a9a12c9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cb2a9a12c9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cb2a9a12c9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cb2a9a12c9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cb2a9a12c9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cb2a9a12c9_0_2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cb2a9a12c9_0_2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b2a9a12c9_0_2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cb2a9a12c9_0_2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b2a9a12c9_0_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cb2a9a12c9_0_2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b2a9a12c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cb2a9a12c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b2a9a12c9_0_2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cb2a9a12c9_0_2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b2a9a12c9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cb2a9a12c9_0_2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cb2a9a12c9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cb2a9a12c9_0_27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b2a9a12c9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cb2a9a12c9_0_27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cb2a9a12c9_0_1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cb2a9a12c9_0_1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cb2a9a12c9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cb2a9a12c9_0_1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cb2a9a12c9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cb2a9a12c9_0_1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cb2a9a12c9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cb2a9a12c9_0_1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cb2a9a12c9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cb2a9a12c9_0_1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b2a9a12c9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cb2a9a12c9_0_1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2a9edde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2a9edde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cb2a9a12c9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cb2a9a12c9_0_1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cb2a9a12c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cb2a9a12c9_0_1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cb2a9a12c9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cb2a9a12c9_0_1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b2a9a12c9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cb2a9a12c9_0_1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cb2a9a12c9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cb2a9a12c9_0_1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cb2a9a12c9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cb2a9a12c9_0_1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cb2a9a12c9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cb2a9a12c9_0_1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cb2a9a12c9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cb2a9a12c9_0_1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cb2a9a12c9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cb2a9a12c9_0_1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cb2a9a12c9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cb2a9a12c9_0_1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b2a9a12c9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cb2a9a12c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cb2a9a12c9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cb2a9a12c9_0_1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cb2a9a12c9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cb2a9a12c9_0_1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cb2a9a12c9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cb2a9a12c9_0_1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cb2a9a12c9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cb2a9a12c9_0_1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cb2a9a12c9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cb2a9a12c9_0_1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cb2a9a12c9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cb2a9a12c9_0_1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cb2a9a12c9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cb2a9a12c9_0_1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cb2a9a12c9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cb2a9a12c9_0_1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cb2a9a12c9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cb2a9a12c9_0_1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cb2a9a12c9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cb2a9a12c9_0_18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b2a9a12c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cb2a9a12c9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cb2a9a12c9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cb2a9a12c9_0_1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cb2a9a12c9_0_2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cb2a9a12c9_0_2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cb2a9a12c9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cb2a9a12c9_0_2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cb2a9a12c9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cb2a9a12c9_0_2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b2a9a12c9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cb2a9a12c9_0_2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b2a9a12c9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gcb2a9a12c9_0_2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b2a9a12c9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cb2a9a12c9_0_2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cb2a9a12c9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cb2a9a12c9_0_2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cb2a9a12c9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cb2a9a12c9_0_2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17.jpg"/><Relationship Id="rId6"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2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29"/>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9"/>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44" name="Shape 44"/>
        <p:cNvGrpSpPr/>
        <p:nvPr/>
      </p:nvGrpSpPr>
      <p:grpSpPr>
        <a:xfrm>
          <a:off x="0" y="0"/>
          <a:ext cx="0" cy="0"/>
          <a:chOff x="0" y="0"/>
          <a:chExt cx="0" cy="0"/>
        </a:xfrm>
      </p:grpSpPr>
      <p:sp>
        <p:nvSpPr>
          <p:cNvPr id="45" name="Google Shape;45;p51"/>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51"/>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51"/>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48" name="Google Shape;4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49" name="Shape 49"/>
        <p:cNvGrpSpPr/>
        <p:nvPr/>
      </p:nvGrpSpPr>
      <p:grpSpPr>
        <a:xfrm>
          <a:off x="0" y="0"/>
          <a:ext cx="0" cy="0"/>
          <a:chOff x="0" y="0"/>
          <a:chExt cx="0" cy="0"/>
        </a:xfrm>
      </p:grpSpPr>
      <p:sp>
        <p:nvSpPr>
          <p:cNvPr id="50" name="Google Shape;50;p52"/>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 name="Google Shape;51;p52"/>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52"/>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53" name="Google Shape;5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54" name="Shape 54"/>
        <p:cNvGrpSpPr/>
        <p:nvPr/>
      </p:nvGrpSpPr>
      <p:grpSpPr>
        <a:xfrm>
          <a:off x="0" y="0"/>
          <a:ext cx="0" cy="0"/>
          <a:chOff x="0" y="0"/>
          <a:chExt cx="0" cy="0"/>
        </a:xfrm>
      </p:grpSpPr>
      <p:sp>
        <p:nvSpPr>
          <p:cNvPr id="55" name="Google Shape;55;p53"/>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53"/>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53"/>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58" name="Google Shape;5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2" name="Google Shape;62;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3" name="Google Shape;6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67" name="Shape 67"/>
        <p:cNvGrpSpPr/>
        <p:nvPr/>
      </p:nvGrpSpPr>
      <p:grpSpPr>
        <a:xfrm>
          <a:off x="0" y="0"/>
          <a:ext cx="0" cy="0"/>
          <a:chOff x="0" y="0"/>
          <a:chExt cx="0" cy="0"/>
        </a:xfrm>
      </p:grpSpPr>
      <p:sp>
        <p:nvSpPr>
          <p:cNvPr id="68" name="Google Shape;68;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9" name="Google Shape;69;p56"/>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70" name="Google Shape;70;p56"/>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71" name="Google Shape;71;p56"/>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72" name="Google Shape;72;p56"/>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5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5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77" name="Shape 77"/>
        <p:cNvGrpSpPr/>
        <p:nvPr/>
      </p:nvGrpSpPr>
      <p:grpSpPr>
        <a:xfrm>
          <a:off x="0" y="0"/>
          <a:ext cx="0" cy="0"/>
          <a:chOff x="0" y="0"/>
          <a:chExt cx="0" cy="0"/>
        </a:xfrm>
      </p:grpSpPr>
      <p:sp>
        <p:nvSpPr>
          <p:cNvPr id="78" name="Google Shape;78;p5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80" name="Shape 80"/>
        <p:cNvGrpSpPr/>
        <p:nvPr/>
      </p:nvGrpSpPr>
      <p:grpSpPr>
        <a:xfrm>
          <a:off x="0" y="0"/>
          <a:ext cx="0" cy="0"/>
          <a:chOff x="0" y="0"/>
          <a:chExt cx="0" cy="0"/>
        </a:xfrm>
      </p:grpSpPr>
      <p:sp>
        <p:nvSpPr>
          <p:cNvPr id="81" name="Google Shape;81;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86" name="Shape 86"/>
        <p:cNvGrpSpPr/>
        <p:nvPr/>
      </p:nvGrpSpPr>
      <p:grpSpPr>
        <a:xfrm>
          <a:off x="0" y="0"/>
          <a:ext cx="0" cy="0"/>
          <a:chOff x="0" y="0"/>
          <a:chExt cx="0" cy="0"/>
        </a:xfrm>
      </p:grpSpPr>
      <p:pic>
        <p:nvPicPr>
          <p:cNvPr id="87" name="Google Shape;87;p60"/>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 name="Shape 14"/>
        <p:cNvGrpSpPr/>
        <p:nvPr/>
      </p:nvGrpSpPr>
      <p:grpSpPr>
        <a:xfrm>
          <a:off x="0" y="0"/>
          <a:ext cx="0" cy="0"/>
          <a:chOff x="0" y="0"/>
          <a:chExt cx="0" cy="0"/>
        </a:xfrm>
      </p:grpSpPr>
      <p:sp>
        <p:nvSpPr>
          <p:cNvPr id="15" name="Google Shape;15;gc7e01e8618_0_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gc7e01e8618_0_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gc7e01e8618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88" name="Shape 88"/>
        <p:cNvGrpSpPr/>
        <p:nvPr/>
      </p:nvGrpSpPr>
      <p:grpSpPr>
        <a:xfrm>
          <a:off x="0" y="0"/>
          <a:ext cx="0" cy="0"/>
          <a:chOff x="0" y="0"/>
          <a:chExt cx="0" cy="0"/>
        </a:xfrm>
      </p:grpSpPr>
      <p:pic>
        <p:nvPicPr>
          <p:cNvPr id="89" name="Google Shape;89;p6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90" name="Google Shape;90;p6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91" name="Google Shape;91;p6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92" name="Google Shape;92;p6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93" name="Google Shape;93;p6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94" name="Google Shape;94;p6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95" name="Google Shape;95;p6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96" name="Google Shape;96;p6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97" name="Google Shape;97;p6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98" name="Google Shape;98;p6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99" name="Google Shape;99;p6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100" name="Google Shape;100;p61"/>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101" name="Google Shape;101;p61"/>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102" name="Google Shape;102;p6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103" name="Google Shape;103;p6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104" name="Google Shape;104;p6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105" name="Google Shape;105;p6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06" name="Shape 106"/>
        <p:cNvGrpSpPr/>
        <p:nvPr/>
      </p:nvGrpSpPr>
      <p:grpSpPr>
        <a:xfrm>
          <a:off x="0" y="0"/>
          <a:ext cx="0" cy="0"/>
          <a:chOff x="0" y="0"/>
          <a:chExt cx="0" cy="0"/>
        </a:xfrm>
      </p:grpSpPr>
      <p:pic>
        <p:nvPicPr>
          <p:cNvPr id="107" name="Google Shape;107;p6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08" name="Google Shape;108;p6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9" name="Google Shape;109;p6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0" name="Google Shape;110;p6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11" name="Shape 111"/>
        <p:cNvGrpSpPr/>
        <p:nvPr/>
      </p:nvGrpSpPr>
      <p:grpSpPr>
        <a:xfrm>
          <a:off x="0" y="0"/>
          <a:ext cx="0" cy="0"/>
          <a:chOff x="0" y="0"/>
          <a:chExt cx="0" cy="0"/>
        </a:xfrm>
      </p:grpSpPr>
      <p:pic>
        <p:nvPicPr>
          <p:cNvPr id="112" name="Google Shape;112;p63"/>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3" name="Google Shape;113;p63"/>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4" name="Google Shape;114;p6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5" name="Google Shape;115;p6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16" name="Shape 116"/>
        <p:cNvGrpSpPr/>
        <p:nvPr/>
      </p:nvGrpSpPr>
      <p:grpSpPr>
        <a:xfrm>
          <a:off x="0" y="0"/>
          <a:ext cx="0" cy="0"/>
          <a:chOff x="0" y="0"/>
          <a:chExt cx="0" cy="0"/>
        </a:xfrm>
      </p:grpSpPr>
      <p:pic>
        <p:nvPicPr>
          <p:cNvPr id="117" name="Google Shape;117;p6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8" name="Google Shape;118;p6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9" name="Google Shape;119;p6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6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21" name="Shape 121"/>
        <p:cNvGrpSpPr/>
        <p:nvPr/>
      </p:nvGrpSpPr>
      <p:grpSpPr>
        <a:xfrm>
          <a:off x="0" y="0"/>
          <a:ext cx="0" cy="0"/>
          <a:chOff x="0" y="0"/>
          <a:chExt cx="0" cy="0"/>
        </a:xfrm>
      </p:grpSpPr>
      <p:pic>
        <p:nvPicPr>
          <p:cNvPr id="122" name="Google Shape;122;p65"/>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23" name="Google Shape;123;p6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24" name="Google Shape;124;p6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5" name="Google Shape;125;p6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26" name="Shape 126"/>
        <p:cNvGrpSpPr/>
        <p:nvPr/>
      </p:nvGrpSpPr>
      <p:grpSpPr>
        <a:xfrm>
          <a:off x="0" y="0"/>
          <a:ext cx="0" cy="0"/>
          <a:chOff x="0" y="0"/>
          <a:chExt cx="0" cy="0"/>
        </a:xfrm>
      </p:grpSpPr>
      <p:pic>
        <p:nvPicPr>
          <p:cNvPr id="127" name="Google Shape;127;p66"/>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28" name="Google Shape;128;p6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29" name="Google Shape;129;p6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30" name="Google Shape;130;p6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31" name="Shape 131"/>
        <p:cNvGrpSpPr/>
        <p:nvPr/>
      </p:nvGrpSpPr>
      <p:grpSpPr>
        <a:xfrm>
          <a:off x="0" y="0"/>
          <a:ext cx="0" cy="0"/>
          <a:chOff x="0" y="0"/>
          <a:chExt cx="0" cy="0"/>
        </a:xfrm>
      </p:grpSpPr>
      <p:pic>
        <p:nvPicPr>
          <p:cNvPr id="132" name="Google Shape;132;p6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33" name="Google Shape;133;p6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34" name="Google Shape;134;p6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35" name="Google Shape;135;p6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36" name="Shape 136"/>
        <p:cNvGrpSpPr/>
        <p:nvPr/>
      </p:nvGrpSpPr>
      <p:grpSpPr>
        <a:xfrm>
          <a:off x="0" y="0"/>
          <a:ext cx="0" cy="0"/>
          <a:chOff x="0" y="0"/>
          <a:chExt cx="0" cy="0"/>
        </a:xfrm>
      </p:grpSpPr>
      <p:pic>
        <p:nvPicPr>
          <p:cNvPr id="137" name="Google Shape;137;p68"/>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38" name="Google Shape;138;p6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39" name="Google Shape;139;p6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40" name="Shape 140"/>
        <p:cNvGrpSpPr/>
        <p:nvPr/>
      </p:nvGrpSpPr>
      <p:grpSpPr>
        <a:xfrm>
          <a:off x="0" y="0"/>
          <a:ext cx="0" cy="0"/>
          <a:chOff x="0" y="0"/>
          <a:chExt cx="0" cy="0"/>
        </a:xfrm>
      </p:grpSpPr>
      <p:pic>
        <p:nvPicPr>
          <p:cNvPr id="141" name="Google Shape;141;p69"/>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42" name="Google Shape;142;p6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3" name="Google Shape;143;p6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44" name="Shape 144"/>
        <p:cNvGrpSpPr/>
        <p:nvPr/>
      </p:nvGrpSpPr>
      <p:grpSpPr>
        <a:xfrm>
          <a:off x="0" y="0"/>
          <a:ext cx="0" cy="0"/>
          <a:chOff x="0" y="0"/>
          <a:chExt cx="0" cy="0"/>
        </a:xfrm>
      </p:grpSpPr>
      <p:pic>
        <p:nvPicPr>
          <p:cNvPr descr="Image" id="145" name="Google Shape;145;p7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46" name="Google Shape;146;p7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47" name="Google Shape;147;p70"/>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48" name="Google Shape;148;p7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49" name="Google Shape;149;p70"/>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8" name="Shape 18"/>
        <p:cNvGrpSpPr/>
        <p:nvPr/>
      </p:nvGrpSpPr>
      <p:grpSpPr>
        <a:xfrm>
          <a:off x="0" y="0"/>
          <a:ext cx="0" cy="0"/>
          <a:chOff x="0" y="0"/>
          <a:chExt cx="0" cy="0"/>
        </a:xfrm>
      </p:grpSpPr>
      <p:sp>
        <p:nvSpPr>
          <p:cNvPr id="19" name="Google Shape;19;gc7e01e8618_0_1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gc7e01e8618_0_15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gc7e01e8618_0_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50" name="Shape 150"/>
        <p:cNvGrpSpPr/>
        <p:nvPr/>
      </p:nvGrpSpPr>
      <p:grpSpPr>
        <a:xfrm>
          <a:off x="0" y="0"/>
          <a:ext cx="0" cy="0"/>
          <a:chOff x="0" y="0"/>
          <a:chExt cx="0" cy="0"/>
        </a:xfrm>
      </p:grpSpPr>
      <p:pic>
        <p:nvPicPr>
          <p:cNvPr id="151" name="Google Shape;151;p71"/>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52" name="Google Shape;152;p71"/>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53" name="Google Shape;153;p71"/>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54" name="Google Shape;154;p7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55" name="Shape 155"/>
        <p:cNvGrpSpPr/>
        <p:nvPr/>
      </p:nvGrpSpPr>
      <p:grpSpPr>
        <a:xfrm>
          <a:off x="0" y="0"/>
          <a:ext cx="0" cy="0"/>
          <a:chOff x="0" y="0"/>
          <a:chExt cx="0" cy="0"/>
        </a:xfrm>
      </p:grpSpPr>
      <p:pic>
        <p:nvPicPr>
          <p:cNvPr id="156" name="Google Shape;156;p72"/>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57" name="Shape 157"/>
        <p:cNvGrpSpPr/>
        <p:nvPr/>
      </p:nvGrpSpPr>
      <p:grpSpPr>
        <a:xfrm>
          <a:off x="0" y="0"/>
          <a:ext cx="0" cy="0"/>
          <a:chOff x="0" y="0"/>
          <a:chExt cx="0" cy="0"/>
        </a:xfrm>
      </p:grpSpPr>
      <p:pic>
        <p:nvPicPr>
          <p:cNvPr id="158" name="Google Shape;158;p73"/>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59" name="Shape 159"/>
        <p:cNvGrpSpPr/>
        <p:nvPr/>
      </p:nvGrpSpPr>
      <p:grpSpPr>
        <a:xfrm>
          <a:off x="0" y="0"/>
          <a:ext cx="0" cy="0"/>
          <a:chOff x="0" y="0"/>
          <a:chExt cx="0" cy="0"/>
        </a:xfrm>
      </p:grpSpPr>
      <p:pic>
        <p:nvPicPr>
          <p:cNvPr id="160" name="Google Shape;160;p74"/>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61" name="Google Shape;161;p74"/>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62" name="Google Shape;162;p7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3" name="Google Shape;163;p7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64" name="Shape 164"/>
        <p:cNvGrpSpPr/>
        <p:nvPr/>
      </p:nvGrpSpPr>
      <p:grpSpPr>
        <a:xfrm>
          <a:off x="0" y="0"/>
          <a:ext cx="0" cy="0"/>
          <a:chOff x="0" y="0"/>
          <a:chExt cx="0" cy="0"/>
        </a:xfrm>
      </p:grpSpPr>
      <p:pic>
        <p:nvPicPr>
          <p:cNvPr descr="Image" id="165" name="Google Shape;165;p7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66" name="Google Shape;166;p75"/>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67" name="Shape 167"/>
        <p:cNvGrpSpPr/>
        <p:nvPr/>
      </p:nvGrpSpPr>
      <p:grpSpPr>
        <a:xfrm>
          <a:off x="0" y="0"/>
          <a:ext cx="0" cy="0"/>
          <a:chOff x="0" y="0"/>
          <a:chExt cx="0" cy="0"/>
        </a:xfrm>
      </p:grpSpPr>
      <p:sp>
        <p:nvSpPr>
          <p:cNvPr id="168" name="Google Shape;168;p7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69" name="Google Shape;169;p7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70" name="Google Shape;170;p7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7">
    <p:spTree>
      <p:nvGrpSpPr>
        <p:cNvPr id="171" name="Shape 171"/>
        <p:cNvGrpSpPr/>
        <p:nvPr/>
      </p:nvGrpSpPr>
      <p:grpSpPr>
        <a:xfrm>
          <a:off x="0" y="0"/>
          <a:ext cx="0" cy="0"/>
          <a:chOff x="0" y="0"/>
          <a:chExt cx="0" cy="0"/>
        </a:xfrm>
      </p:grpSpPr>
      <p:sp>
        <p:nvSpPr>
          <p:cNvPr id="172" name="Google Shape;172;gcb2a9a12c9_0_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3" name="Google Shape;173;gcb2a9a12c9_0_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gcb2a9a12c9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75" name="Shape 175"/>
        <p:cNvGrpSpPr/>
        <p:nvPr/>
      </p:nvGrpSpPr>
      <p:grpSpPr>
        <a:xfrm>
          <a:off x="0" y="0"/>
          <a:ext cx="0" cy="0"/>
          <a:chOff x="0" y="0"/>
          <a:chExt cx="0" cy="0"/>
        </a:xfrm>
      </p:grpSpPr>
      <p:sp>
        <p:nvSpPr>
          <p:cNvPr id="176" name="Google Shape;176;gcb2a9a12c9_0_1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7" name="Google Shape;177;gcb2a9a12c9_0_15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gcb2a9a12c9_0_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79" name="Shape 179"/>
        <p:cNvGrpSpPr/>
        <p:nvPr/>
      </p:nvGrpSpPr>
      <p:grpSpPr>
        <a:xfrm>
          <a:off x="0" y="0"/>
          <a:ext cx="0" cy="0"/>
          <a:chOff x="0" y="0"/>
          <a:chExt cx="0" cy="0"/>
        </a:xfrm>
      </p:grpSpPr>
      <p:sp>
        <p:nvSpPr>
          <p:cNvPr id="180" name="Google Shape;180;gcb2a9a12c9_0_4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gcb2a9a12c9_0_4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gcb2a9a12c9_0_4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83" name="Shape 183"/>
        <p:cNvGrpSpPr/>
        <p:nvPr/>
      </p:nvGrpSpPr>
      <p:grpSpPr>
        <a:xfrm>
          <a:off x="0" y="0"/>
          <a:ext cx="0" cy="0"/>
          <a:chOff x="0" y="0"/>
          <a:chExt cx="0" cy="0"/>
        </a:xfrm>
      </p:grpSpPr>
      <p:sp>
        <p:nvSpPr>
          <p:cNvPr id="184" name="Google Shape;184;gcb2a9a12c9_0_68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5" name="Google Shape;185;gcb2a9a12c9_0_68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 name="Google Shape;186;gcb2a9a12c9_0_6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22" name="Shape 22"/>
        <p:cNvGrpSpPr/>
        <p:nvPr/>
      </p:nvGrpSpPr>
      <p:grpSpPr>
        <a:xfrm>
          <a:off x="0" y="0"/>
          <a:ext cx="0" cy="0"/>
          <a:chOff x="0" y="0"/>
          <a:chExt cx="0" cy="0"/>
        </a:xfrm>
      </p:grpSpPr>
      <p:sp>
        <p:nvSpPr>
          <p:cNvPr id="23" name="Google Shape;23;gf0a1d51fbc_1_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gf0a1d51fbc_1_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gf0a1d51fbc_1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2_1">
    <p:spTree>
      <p:nvGrpSpPr>
        <p:cNvPr id="187" name="Shape 187"/>
        <p:cNvGrpSpPr/>
        <p:nvPr/>
      </p:nvGrpSpPr>
      <p:grpSpPr>
        <a:xfrm>
          <a:off x="0" y="0"/>
          <a:ext cx="0" cy="0"/>
          <a:chOff x="0" y="0"/>
          <a:chExt cx="0" cy="0"/>
        </a:xfrm>
      </p:grpSpPr>
      <p:sp>
        <p:nvSpPr>
          <p:cNvPr id="188" name="Google Shape;188;gcb2a9a12c9_0_768"/>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189" name="Google Shape;189;gcb2a9a12c9_0_768"/>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79400" lvl="5" marL="2743200" rtl="0" algn="l">
              <a:lnSpc>
                <a:spcPct val="100000"/>
              </a:lnSpc>
              <a:spcBef>
                <a:spcPts val="2200"/>
              </a:spcBef>
              <a:spcAft>
                <a:spcPts val="0"/>
              </a:spcAft>
              <a:buClr>
                <a:srgbClr val="000000"/>
              </a:buClr>
              <a:buSzPts val="800"/>
              <a:buChar char="•"/>
              <a:defRPr/>
            </a:lvl6pPr>
            <a:lvl7pPr indent="-279400" lvl="6" marL="3200400" rtl="0" algn="l">
              <a:lnSpc>
                <a:spcPct val="100000"/>
              </a:lnSpc>
              <a:spcBef>
                <a:spcPts val="2200"/>
              </a:spcBef>
              <a:spcAft>
                <a:spcPts val="0"/>
              </a:spcAft>
              <a:buClr>
                <a:srgbClr val="000000"/>
              </a:buClr>
              <a:buSzPts val="800"/>
              <a:buChar char="•"/>
              <a:defRPr/>
            </a:lvl7pPr>
            <a:lvl8pPr indent="-279400" lvl="7" marL="3657600" rtl="0" algn="l">
              <a:lnSpc>
                <a:spcPct val="100000"/>
              </a:lnSpc>
              <a:spcBef>
                <a:spcPts val="2200"/>
              </a:spcBef>
              <a:spcAft>
                <a:spcPts val="0"/>
              </a:spcAft>
              <a:buClr>
                <a:srgbClr val="000000"/>
              </a:buClr>
              <a:buSzPts val="800"/>
              <a:buChar char="•"/>
              <a:defRPr/>
            </a:lvl8pPr>
            <a:lvl9pPr indent="-279400" lvl="8" marL="4114800" rtl="0" algn="l">
              <a:lnSpc>
                <a:spcPct val="100000"/>
              </a:lnSpc>
              <a:spcBef>
                <a:spcPts val="2200"/>
              </a:spcBef>
              <a:spcAft>
                <a:spcPts val="0"/>
              </a:spcAft>
              <a:buClr>
                <a:srgbClr val="000000"/>
              </a:buClr>
              <a:buSzPts val="800"/>
              <a:buChar char="•"/>
              <a:defRPr/>
            </a:lvl9pPr>
          </a:lstStyle>
          <a:p/>
        </p:txBody>
      </p:sp>
      <p:sp>
        <p:nvSpPr>
          <p:cNvPr id="190" name="Google Shape;190;gcb2a9a12c9_0_76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91" name="Shape 191"/>
        <p:cNvGrpSpPr/>
        <p:nvPr/>
      </p:nvGrpSpPr>
      <p:grpSpPr>
        <a:xfrm>
          <a:off x="0" y="0"/>
          <a:ext cx="0" cy="0"/>
          <a:chOff x="0" y="0"/>
          <a:chExt cx="0" cy="0"/>
        </a:xfrm>
      </p:grpSpPr>
      <p:sp>
        <p:nvSpPr>
          <p:cNvPr id="192" name="Google Shape;192;gcb2a9a12c9_0_10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3" name="Google Shape;193;gcb2a9a12c9_0_10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4" name="Google Shape;194;gcb2a9a12c9_0_10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95" name="Shape 195"/>
        <p:cNvGrpSpPr/>
        <p:nvPr/>
      </p:nvGrpSpPr>
      <p:grpSpPr>
        <a:xfrm>
          <a:off x="0" y="0"/>
          <a:ext cx="0" cy="0"/>
          <a:chOff x="0" y="0"/>
          <a:chExt cx="0" cy="0"/>
        </a:xfrm>
      </p:grpSpPr>
      <p:sp>
        <p:nvSpPr>
          <p:cNvPr id="196" name="Google Shape;196;gcb2a9a12c9_0_138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7" name="Google Shape;197;gcb2a9a12c9_0_138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gcb2a9a12c9_0_13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2">
    <p:spTree>
      <p:nvGrpSpPr>
        <p:cNvPr id="199" name="Shape 199"/>
        <p:cNvGrpSpPr/>
        <p:nvPr/>
      </p:nvGrpSpPr>
      <p:grpSpPr>
        <a:xfrm>
          <a:off x="0" y="0"/>
          <a:ext cx="0" cy="0"/>
          <a:chOff x="0" y="0"/>
          <a:chExt cx="0" cy="0"/>
        </a:xfrm>
      </p:grpSpPr>
      <p:sp>
        <p:nvSpPr>
          <p:cNvPr id="200" name="Google Shape;200;gcb2a9a12c9_0_13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1" name="Google Shape;201;gcb2a9a12c9_0_13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2" name="Google Shape;202;gcb2a9a12c9_0_13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203" name="Shape 203"/>
        <p:cNvGrpSpPr/>
        <p:nvPr/>
      </p:nvGrpSpPr>
      <p:grpSpPr>
        <a:xfrm>
          <a:off x="0" y="0"/>
          <a:ext cx="0" cy="0"/>
          <a:chOff x="0" y="0"/>
          <a:chExt cx="0" cy="0"/>
        </a:xfrm>
      </p:grpSpPr>
      <p:sp>
        <p:nvSpPr>
          <p:cNvPr id="204" name="Google Shape;204;gcb2a9a12c9_0_15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5" name="Google Shape;205;gcb2a9a12c9_0_15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gcb2a9a12c9_0_15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spTree>
      <p:nvGrpSpPr>
        <p:cNvPr id="207" name="Shape 207"/>
        <p:cNvGrpSpPr/>
        <p:nvPr/>
      </p:nvGrpSpPr>
      <p:grpSpPr>
        <a:xfrm>
          <a:off x="0" y="0"/>
          <a:ext cx="0" cy="0"/>
          <a:chOff x="0" y="0"/>
          <a:chExt cx="0" cy="0"/>
        </a:xfrm>
      </p:grpSpPr>
      <p:sp>
        <p:nvSpPr>
          <p:cNvPr id="208" name="Google Shape;208;gcb2a9a12c9_0_15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9" name="Google Shape;209;gcb2a9a12c9_0_15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0" name="Google Shape;210;gcb2a9a12c9_0_15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11" name="Shape 211"/>
        <p:cNvGrpSpPr/>
        <p:nvPr/>
      </p:nvGrpSpPr>
      <p:grpSpPr>
        <a:xfrm>
          <a:off x="0" y="0"/>
          <a:ext cx="0" cy="0"/>
          <a:chOff x="0" y="0"/>
          <a:chExt cx="0" cy="0"/>
        </a:xfrm>
      </p:grpSpPr>
      <p:sp>
        <p:nvSpPr>
          <p:cNvPr id="212" name="Google Shape;212;gcb2a9a12c9_0_20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3" name="Google Shape;213;gcb2a9a12c9_0_206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gcb2a9a12c9_0_20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215" name="Shape 215"/>
        <p:cNvGrpSpPr/>
        <p:nvPr/>
      </p:nvGrpSpPr>
      <p:grpSpPr>
        <a:xfrm>
          <a:off x="0" y="0"/>
          <a:ext cx="0" cy="0"/>
          <a:chOff x="0" y="0"/>
          <a:chExt cx="0" cy="0"/>
        </a:xfrm>
      </p:grpSpPr>
      <p:sp>
        <p:nvSpPr>
          <p:cNvPr id="216" name="Google Shape;216;gcb2a9a12c9_0_23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7" name="Google Shape;217;gcb2a9a12c9_0_23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8" name="Google Shape;218;gcb2a9a12c9_0_23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219" name="Shape 219"/>
        <p:cNvGrpSpPr/>
        <p:nvPr/>
      </p:nvGrpSpPr>
      <p:grpSpPr>
        <a:xfrm>
          <a:off x="0" y="0"/>
          <a:ext cx="0" cy="0"/>
          <a:chOff x="0" y="0"/>
          <a:chExt cx="0" cy="0"/>
        </a:xfrm>
      </p:grpSpPr>
      <p:sp>
        <p:nvSpPr>
          <p:cNvPr id="220" name="Google Shape;220;gcb2a9a12c9_0_26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1" name="Google Shape;221;gcb2a9a12c9_0_26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2" name="Google Shape;222;gcb2a9a12c9_0_26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223" name="Shape 223"/>
        <p:cNvGrpSpPr/>
        <p:nvPr/>
      </p:nvGrpSpPr>
      <p:grpSpPr>
        <a:xfrm>
          <a:off x="0" y="0"/>
          <a:ext cx="0" cy="0"/>
          <a:chOff x="0" y="0"/>
          <a:chExt cx="0" cy="0"/>
        </a:xfrm>
      </p:grpSpPr>
      <p:sp>
        <p:nvSpPr>
          <p:cNvPr id="224" name="Google Shape;224;gcb2a9a12c9_0_29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5" name="Google Shape;225;gcb2a9a12c9_0_29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6" name="Google Shape;226;gcb2a9a12c9_0_29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26" name="Shape 26"/>
        <p:cNvGrpSpPr/>
        <p:nvPr/>
      </p:nvGrpSpPr>
      <p:grpSpPr>
        <a:xfrm>
          <a:off x="0" y="0"/>
          <a:ext cx="0" cy="0"/>
          <a:chOff x="0" y="0"/>
          <a:chExt cx="0" cy="0"/>
        </a:xfrm>
      </p:grpSpPr>
      <p:sp>
        <p:nvSpPr>
          <p:cNvPr id="27" name="Google Shape;27;gf0a1d51fbc_1_2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gf0a1d51fbc_1_2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 name="Google Shape;29;gf0a1d51fbc_1_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1" name="Shape 231"/>
        <p:cNvGrpSpPr/>
        <p:nvPr/>
      </p:nvGrpSpPr>
      <p:grpSpPr>
        <a:xfrm>
          <a:off x="0" y="0"/>
          <a:ext cx="0" cy="0"/>
          <a:chOff x="0" y="0"/>
          <a:chExt cx="0" cy="0"/>
        </a:xfrm>
      </p:grpSpPr>
      <p:sp>
        <p:nvSpPr>
          <p:cNvPr id="232" name="Google Shape;23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3" name="Google Shape;233;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4" name="Google Shape;2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7" name="Google Shape;23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0" name="Google Shape;240;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1" name="Google Shape;24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4" name="Google Shape;244;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5" name="Google Shape;245;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6" name="Google Shape;24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2" name="Google Shape;252;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3" name="Google Shape;25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4" name="Shape 254"/>
        <p:cNvGrpSpPr/>
        <p:nvPr/>
      </p:nvGrpSpPr>
      <p:grpSpPr>
        <a:xfrm>
          <a:off x="0" y="0"/>
          <a:ext cx="0" cy="0"/>
          <a:chOff x="0" y="0"/>
          <a:chExt cx="0" cy="0"/>
        </a:xfrm>
      </p:grpSpPr>
      <p:sp>
        <p:nvSpPr>
          <p:cNvPr id="255" name="Google Shape;255;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6" name="Google Shape;25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7" name="Shape 257"/>
        <p:cNvGrpSpPr/>
        <p:nvPr/>
      </p:nvGrpSpPr>
      <p:grpSpPr>
        <a:xfrm>
          <a:off x="0" y="0"/>
          <a:ext cx="0" cy="0"/>
          <a:chOff x="0" y="0"/>
          <a:chExt cx="0" cy="0"/>
        </a:xfrm>
      </p:grpSpPr>
      <p:sp>
        <p:nvSpPr>
          <p:cNvPr id="258" name="Google Shape;258;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0" name="Google Shape;260;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1" name="Google Shape;261;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2" name="Google Shape;26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 name="Shape 263"/>
        <p:cNvGrpSpPr/>
        <p:nvPr/>
      </p:nvGrpSpPr>
      <p:grpSpPr>
        <a:xfrm>
          <a:off x="0" y="0"/>
          <a:ext cx="0" cy="0"/>
          <a:chOff x="0" y="0"/>
          <a:chExt cx="0" cy="0"/>
        </a:xfrm>
      </p:grpSpPr>
      <p:sp>
        <p:nvSpPr>
          <p:cNvPr id="264" name="Google Shape;264;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65" name="Google Shape;26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6" name="Shape 266"/>
        <p:cNvGrpSpPr/>
        <p:nvPr/>
      </p:nvGrpSpPr>
      <p:grpSpPr>
        <a:xfrm>
          <a:off x="0" y="0"/>
          <a:ext cx="0" cy="0"/>
          <a:chOff x="0" y="0"/>
          <a:chExt cx="0" cy="0"/>
        </a:xfrm>
      </p:grpSpPr>
      <p:sp>
        <p:nvSpPr>
          <p:cNvPr id="267" name="Google Shape;267;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68" name="Google Shape;268;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69" name="Google Shape;26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30" name="Shape 30"/>
        <p:cNvGrpSpPr/>
        <p:nvPr/>
      </p:nvGrpSpPr>
      <p:grpSpPr>
        <a:xfrm>
          <a:off x="0" y="0"/>
          <a:ext cx="0" cy="0"/>
          <a:chOff x="0" y="0"/>
          <a:chExt cx="0" cy="0"/>
        </a:xfrm>
      </p:grpSpPr>
      <p:sp>
        <p:nvSpPr>
          <p:cNvPr id="31" name="Google Shape;31;gf0a1d51fbc_1_2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gf0a1d51fbc_1_2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3" name="Google Shape;33;gf0a1d51fbc_1_2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0" name="Shape 270"/>
        <p:cNvGrpSpPr/>
        <p:nvPr/>
      </p:nvGrpSpPr>
      <p:grpSpPr>
        <a:xfrm>
          <a:off x="0" y="0"/>
          <a:ext cx="0" cy="0"/>
          <a:chOff x="0" y="0"/>
          <a:chExt cx="0" cy="0"/>
        </a:xfrm>
      </p:grpSpPr>
      <p:sp>
        <p:nvSpPr>
          <p:cNvPr id="271" name="Google Shape;2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72" name="Shape 272"/>
        <p:cNvGrpSpPr/>
        <p:nvPr/>
      </p:nvGrpSpPr>
      <p:grpSpPr>
        <a:xfrm>
          <a:off x="0" y="0"/>
          <a:ext cx="0" cy="0"/>
          <a:chOff x="0" y="0"/>
          <a:chExt cx="0" cy="0"/>
        </a:xfrm>
      </p:grpSpPr>
      <p:pic>
        <p:nvPicPr>
          <p:cNvPr id="273" name="Google Shape;273;p4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74" name="Shape 274"/>
        <p:cNvGrpSpPr/>
        <p:nvPr/>
      </p:nvGrpSpPr>
      <p:grpSpPr>
        <a:xfrm>
          <a:off x="0" y="0"/>
          <a:ext cx="0" cy="0"/>
          <a:chOff x="0" y="0"/>
          <a:chExt cx="0" cy="0"/>
        </a:xfrm>
      </p:grpSpPr>
      <p:pic>
        <p:nvPicPr>
          <p:cNvPr id="275" name="Google Shape;275;p47"/>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76" name="Shape 276"/>
        <p:cNvGrpSpPr/>
        <p:nvPr/>
      </p:nvGrpSpPr>
      <p:grpSpPr>
        <a:xfrm>
          <a:off x="0" y="0"/>
          <a:ext cx="0" cy="0"/>
          <a:chOff x="0" y="0"/>
          <a:chExt cx="0" cy="0"/>
        </a:xfrm>
      </p:grpSpPr>
      <p:sp>
        <p:nvSpPr>
          <p:cNvPr id="277" name="Google Shape;277;p48"/>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78" name="Google Shape;278;p48"/>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79" name="Google Shape;279;p4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80" name="Shape 280"/>
        <p:cNvGrpSpPr/>
        <p:nvPr/>
      </p:nvGrpSpPr>
      <p:grpSpPr>
        <a:xfrm>
          <a:off x="0" y="0"/>
          <a:ext cx="0" cy="0"/>
          <a:chOff x="0" y="0"/>
          <a:chExt cx="0" cy="0"/>
        </a:xfrm>
      </p:grpSpPr>
      <p:pic>
        <p:nvPicPr>
          <p:cNvPr descr="Image" id="281" name="Google Shape;281;p4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82" name="Google Shape;282;p4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83" name="Google Shape;283;p49"/>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84" name="Google Shape;284;p4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85" name="Google Shape;285;p49"/>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7" name="Google Shape;3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38" name="Shape 38"/>
        <p:cNvGrpSpPr/>
        <p:nvPr/>
      </p:nvGrpSpPr>
      <p:grpSpPr>
        <a:xfrm>
          <a:off x="0" y="0"/>
          <a:ext cx="0" cy="0"/>
          <a:chOff x="0" y="0"/>
          <a:chExt cx="0" cy="0"/>
        </a:xfrm>
      </p:grpSpPr>
      <p:pic>
        <p:nvPicPr>
          <p:cNvPr descr="Image" id="39" name="Google Shape;39;p3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40" name="Google Shape;40;p3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 name="Google Shape;4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theme" Target="../theme/theme2.xml"/><Relationship Id="rId16"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27" name="Shape 227"/>
        <p:cNvGrpSpPr/>
        <p:nvPr/>
      </p:nvGrpSpPr>
      <p:grpSpPr>
        <a:xfrm>
          <a:off x="0" y="0"/>
          <a:ext cx="0" cy="0"/>
          <a:chOff x="0" y="0"/>
          <a:chExt cx="0" cy="0"/>
        </a:xfrm>
      </p:grpSpPr>
      <p:sp>
        <p:nvSpPr>
          <p:cNvPr id="228" name="Google Shape;22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4.gif"/><Relationship Id="rId5"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hyperlink" Target="https://scikit-learn.org/stable/modules/generated/sklearn.decomposition.PCA.html#sklearn.decomposition.PC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40.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hyperlink" Target="https://scikit-learn.org/stable/modules/generated/sklearn.metrics.plot_confusion_matrix.html#sklearn.metrics.plot_confusion_matrix"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image" Target="../media/image61.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7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7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6.xml"/><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9.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1.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78.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2.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0.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5.xml"/><Relationship Id="rId3" Type="http://schemas.openxmlformats.org/officeDocument/2006/relationships/image" Target="../media/image77.png"/><Relationship Id="rId4" Type="http://schemas.openxmlformats.org/officeDocument/2006/relationships/image" Target="../media/image78.gif"/><Relationship Id="rId5"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6.xml"/><Relationship Id="rId3" Type="http://schemas.openxmlformats.org/officeDocument/2006/relationships/image" Target="../media/image77.png"/><Relationship Id="rId4" Type="http://schemas.openxmlformats.org/officeDocument/2006/relationships/image" Target="../media/image83.gif"/><Relationship Id="rId5" Type="http://schemas.openxmlformats.org/officeDocument/2006/relationships/image" Target="../media/image84.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7.xml"/><Relationship Id="rId3" Type="http://schemas.openxmlformats.org/officeDocument/2006/relationships/image" Target="../media/image77.png"/><Relationship Id="rId4" Type="http://schemas.openxmlformats.org/officeDocument/2006/relationships/image" Target="../media/image82.gif"/><Relationship Id="rId5"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8.xml"/><Relationship Id="rId3" Type="http://schemas.openxmlformats.org/officeDocument/2006/relationships/image" Target="../media/image77.png"/><Relationship Id="rId4" Type="http://schemas.openxmlformats.org/officeDocument/2006/relationships/image" Target="../media/image83.gif"/><Relationship Id="rId5" Type="http://schemas.openxmlformats.org/officeDocument/2006/relationships/image" Target="../media/image87.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9.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1.xml"/><Relationship Id="rId3" Type="http://schemas.openxmlformats.org/officeDocument/2006/relationships/comments" Target="../comments/comment1.xml"/><Relationship Id="rId4" Type="http://schemas.openxmlformats.org/officeDocument/2006/relationships/image" Target="../media/image77.png"/><Relationship Id="rId5" Type="http://schemas.openxmlformats.org/officeDocument/2006/relationships/image" Target="../media/image83.gif"/><Relationship Id="rId6" Type="http://schemas.openxmlformats.org/officeDocument/2006/relationships/image" Target="../media/image84.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82.gif"/><Relationship Id="rId5"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4.xml"/><Relationship Id="rId3" Type="http://schemas.openxmlformats.org/officeDocument/2006/relationships/image" Target="../media/image77.png"/><Relationship Id="rId4" Type="http://schemas.openxmlformats.org/officeDocument/2006/relationships/image" Target="../media/image98.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5.xml"/><Relationship Id="rId3" Type="http://schemas.openxmlformats.org/officeDocument/2006/relationships/image" Target="../media/image77.png"/><Relationship Id="rId4" Type="http://schemas.openxmlformats.org/officeDocument/2006/relationships/image" Target="../media/image91.gif"/><Relationship Id="rId5"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6.xml"/><Relationship Id="rId3" Type="http://schemas.openxmlformats.org/officeDocument/2006/relationships/image" Target="../media/image77.png"/><Relationship Id="rId4" Type="http://schemas.openxmlformats.org/officeDocument/2006/relationships/image" Target="../media/image83.gif"/><Relationship Id="rId5" Type="http://schemas.openxmlformats.org/officeDocument/2006/relationships/image" Target="../media/image87.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7.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8.xml"/><Relationship Id="rId3" Type="http://schemas.openxmlformats.org/officeDocument/2006/relationships/image" Target="../media/image88.png"/><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9.xml"/><Relationship Id="rId3" Type="http://schemas.openxmlformats.org/officeDocument/2006/relationships/image" Target="../media/image77.png"/><Relationship Id="rId4" Type="http://schemas.openxmlformats.org/officeDocument/2006/relationships/image" Target="../media/image9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0.xml"/><Relationship Id="rId3" Type="http://schemas.openxmlformats.org/officeDocument/2006/relationships/image" Target="../media/image77.png"/><Relationship Id="rId4" Type="http://schemas.openxmlformats.org/officeDocument/2006/relationships/image" Target="../media/image91.gif"/><Relationship Id="rId5"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94.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3.xml"/><Relationship Id="rId3"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4.xml"/><Relationship Id="rId3" Type="http://schemas.openxmlformats.org/officeDocument/2006/relationships/image" Target="../media/image90.png"/><Relationship Id="rId4" Type="http://schemas.openxmlformats.org/officeDocument/2006/relationships/image" Target="../media/image99.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5.xml"/><Relationship Id="rId3"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6.xml"/><Relationship Id="rId3" Type="http://schemas.openxmlformats.org/officeDocument/2006/relationships/image" Target="../media/image90.png"/><Relationship Id="rId4" Type="http://schemas.openxmlformats.org/officeDocument/2006/relationships/image" Target="../media/image92.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7.xml"/><Relationship Id="rId3" Type="http://schemas.openxmlformats.org/officeDocument/2006/relationships/image" Target="../media/image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8.xml"/><Relationship Id="rId3" Type="http://schemas.openxmlformats.org/officeDocument/2006/relationships/image" Target="../media/image90.png"/><Relationship Id="rId4" Type="http://schemas.openxmlformats.org/officeDocument/2006/relationships/image" Target="../media/image96.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9.xml"/><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91" name="Google Shape;291;p1"/>
          <p:cNvSpPr txBox="1"/>
          <p:nvPr>
            <p:ph idx="2" type="title"/>
          </p:nvPr>
        </p:nvSpPr>
        <p:spPr>
          <a:xfrm>
            <a:off x="1959550" y="3284050"/>
            <a:ext cx="616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Recap Week 7.</a:t>
            </a:r>
            <a:endParaRPr>
              <a:latin typeface="Montserrat"/>
              <a:ea typeface="Montserrat"/>
              <a:cs typeface="Montserrat"/>
              <a:sym typeface="Montserrat"/>
            </a:endParaRPr>
          </a:p>
        </p:txBody>
      </p:sp>
      <p:pic>
        <p:nvPicPr>
          <p:cNvPr id="292" name="Google Shape;292;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gcb2a9a12c9_0_16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MAIN IDEA</a:t>
            </a:r>
            <a:endParaRPr b="1" i="0" sz="2100" u="none" cap="none" strike="noStrike">
              <a:solidFill>
                <a:srgbClr val="2DC5FA"/>
              </a:solidFill>
              <a:latin typeface="Montserrat"/>
              <a:ea typeface="Montserrat"/>
              <a:cs typeface="Montserrat"/>
              <a:sym typeface="Montserrat"/>
            </a:endParaRPr>
          </a:p>
        </p:txBody>
      </p:sp>
      <p:sp>
        <p:nvSpPr>
          <p:cNvPr id="351" name="Google Shape;351;gcb2a9a12c9_0_16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52" name="Google Shape;352;gcb2a9a12c9_0_16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Switch to another set of features which capture the variability of the data.</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The new dataset will have exactly the same amount of features (called principal components) than the original dataset.</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Only a few principal components are retained.</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FF0000"/>
              </a:buClr>
              <a:buSzPts val="1700"/>
              <a:buFont typeface="Roboto"/>
              <a:buChar char="●"/>
            </a:pPr>
            <a:r>
              <a:rPr b="1" i="0" lang="en" sz="1700" u="none" cap="none" strike="noStrike">
                <a:solidFill>
                  <a:srgbClr val="FF0000"/>
                </a:solidFill>
                <a:highlight>
                  <a:srgbClr val="FFFFFF"/>
                </a:highlight>
                <a:latin typeface="Roboto"/>
                <a:ea typeface="Roboto"/>
                <a:cs typeface="Roboto"/>
                <a:sym typeface="Roboto"/>
              </a:rPr>
              <a:t>The explanatory variable is not taken into account during the process!</a:t>
            </a:r>
            <a:endParaRPr b="1" i="0" sz="1700" u="none" cap="none" strike="noStrike">
              <a:solidFill>
                <a:srgbClr val="FF0000"/>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1" i="0" sz="1700" u="none" cap="none" strike="noStrike">
              <a:solidFill>
                <a:srgbClr val="FF0000"/>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highlight>
                  <a:srgbClr val="FFFFFF"/>
                </a:highlight>
                <a:latin typeface="Roboto"/>
                <a:ea typeface="Roboto"/>
                <a:cs typeface="Roboto"/>
                <a:sym typeface="Roboto"/>
              </a:rPr>
              <a:t>The principal components are </a:t>
            </a:r>
            <a:r>
              <a:rPr b="1" i="0" lang="en" sz="1700" u="none" cap="none" strike="noStrike">
                <a:solidFill>
                  <a:srgbClr val="6AA84F"/>
                </a:solidFill>
                <a:highlight>
                  <a:srgbClr val="FFFFFF"/>
                </a:highlight>
                <a:latin typeface="Roboto"/>
                <a:ea typeface="Roboto"/>
                <a:cs typeface="Roboto"/>
                <a:sym typeface="Roboto"/>
              </a:rPr>
              <a:t>linear combinations of the original features</a:t>
            </a:r>
            <a:endParaRPr b="1" i="0" sz="1700" u="none" cap="none" strike="noStrike">
              <a:solidFill>
                <a:srgbClr val="6AA84F"/>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53" name="Google Shape;353;gcb2a9a12c9_0_169"/>
          <p:cNvPicPr preferRelativeResize="0"/>
          <p:nvPr/>
        </p:nvPicPr>
        <p:blipFill rotWithShape="1">
          <a:blip r:embed="rId4">
            <a:alphaModFix/>
          </a:blip>
          <a:srcRect b="0" l="0" r="0" t="0"/>
          <a:stretch/>
        </p:blipFill>
        <p:spPr>
          <a:xfrm>
            <a:off x="1264300" y="4383775"/>
            <a:ext cx="1023750" cy="218400"/>
          </a:xfrm>
          <a:prstGeom prst="rect">
            <a:avLst/>
          </a:prstGeom>
          <a:noFill/>
          <a:ln>
            <a:noFill/>
          </a:ln>
        </p:spPr>
      </p:pic>
      <p:pic>
        <p:nvPicPr>
          <p:cNvPr id="354" name="Google Shape;354;gcb2a9a12c9_0_169"/>
          <p:cNvPicPr preferRelativeResize="0"/>
          <p:nvPr/>
        </p:nvPicPr>
        <p:blipFill rotWithShape="1">
          <a:blip r:embed="rId5">
            <a:alphaModFix/>
          </a:blip>
          <a:srcRect b="0" l="0" r="0" t="0"/>
          <a:stretch/>
        </p:blipFill>
        <p:spPr>
          <a:xfrm>
            <a:off x="2805050" y="4393975"/>
            <a:ext cx="5105100" cy="21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cb2a9a12c9_0_17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MAIN IDEA</a:t>
            </a:r>
            <a:endParaRPr b="0" i="0" sz="2100" u="none" cap="none" strike="noStrike">
              <a:solidFill>
                <a:srgbClr val="2DC5FA"/>
              </a:solidFill>
              <a:latin typeface="Montserrat"/>
              <a:ea typeface="Montserrat"/>
              <a:cs typeface="Montserrat"/>
              <a:sym typeface="Montserrat"/>
            </a:endParaRPr>
          </a:p>
        </p:txBody>
      </p:sp>
      <p:sp>
        <p:nvSpPr>
          <p:cNvPr id="360" name="Google Shape;360;gcb2a9a12c9_0_17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61" name="Google Shape;361;gcb2a9a12c9_0_177"/>
          <p:cNvPicPr preferRelativeResize="0"/>
          <p:nvPr/>
        </p:nvPicPr>
        <p:blipFill rotWithShape="1">
          <a:blip r:embed="rId4">
            <a:alphaModFix/>
          </a:blip>
          <a:srcRect b="0" l="0" r="0" t="0"/>
          <a:stretch/>
        </p:blipFill>
        <p:spPr>
          <a:xfrm>
            <a:off x="685800" y="1912130"/>
            <a:ext cx="7757998" cy="1791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gcb2a9a12c9_0_18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GRAPHICAL IDEA</a:t>
            </a:r>
            <a:endParaRPr b="0" i="0" sz="2100" u="none" cap="none" strike="noStrike">
              <a:solidFill>
                <a:srgbClr val="2DC5FA"/>
              </a:solidFill>
              <a:latin typeface="Montserrat"/>
              <a:ea typeface="Montserrat"/>
              <a:cs typeface="Montserrat"/>
              <a:sym typeface="Montserrat"/>
            </a:endParaRPr>
          </a:p>
        </p:txBody>
      </p:sp>
      <p:sp>
        <p:nvSpPr>
          <p:cNvPr id="367" name="Google Shape;367;gcb2a9a12c9_0_18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68" name="Google Shape;368;gcb2a9a12c9_0_183"/>
          <p:cNvSpPr txBox="1"/>
          <p:nvPr/>
        </p:nvSpPr>
        <p:spPr>
          <a:xfrm>
            <a:off x="707225" y="988225"/>
            <a:ext cx="7758000" cy="294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Rotations of the original features</a:t>
            </a:r>
            <a:br>
              <a:rPr b="0" i="0" lang="en" sz="1800" u="none" cap="none" strike="noStrike">
                <a:solidFill>
                  <a:schemeClr val="dk1"/>
                </a:solidFill>
                <a:latin typeface="Roboto"/>
                <a:ea typeface="Roboto"/>
                <a:cs typeface="Roboto"/>
                <a:sym typeface="Roboto"/>
              </a:rPr>
            </a:b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69" name="Google Shape;369;gcb2a9a12c9_0_183"/>
          <p:cNvPicPr preferRelativeResize="0"/>
          <p:nvPr/>
        </p:nvPicPr>
        <p:blipFill rotWithShape="1">
          <a:blip r:embed="rId4">
            <a:alphaModFix/>
          </a:blip>
          <a:srcRect b="0" l="0" r="0" t="0"/>
          <a:stretch/>
        </p:blipFill>
        <p:spPr>
          <a:xfrm>
            <a:off x="1371600" y="1732550"/>
            <a:ext cx="6392375" cy="2946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gcb2a9a12c9_0_19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DETERMINING THE COEFFICIENTS</a:t>
            </a:r>
            <a:endParaRPr b="0" i="0" sz="2100" u="none" cap="none" strike="noStrike">
              <a:solidFill>
                <a:srgbClr val="2DC5FA"/>
              </a:solidFill>
              <a:latin typeface="Montserrat"/>
              <a:ea typeface="Montserrat"/>
              <a:cs typeface="Montserrat"/>
              <a:sym typeface="Montserrat"/>
            </a:endParaRPr>
          </a:p>
        </p:txBody>
      </p:sp>
      <p:sp>
        <p:nvSpPr>
          <p:cNvPr id="375" name="Google Shape;375;gcb2a9a12c9_0_19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76" name="Google Shape;376;gcb2a9a12c9_0_190"/>
          <p:cNvPicPr preferRelativeResize="0"/>
          <p:nvPr/>
        </p:nvPicPr>
        <p:blipFill rotWithShape="1">
          <a:blip r:embed="rId4">
            <a:alphaModFix/>
          </a:blip>
          <a:srcRect b="0" l="0" r="0" t="0"/>
          <a:stretch/>
        </p:blipFill>
        <p:spPr>
          <a:xfrm>
            <a:off x="693575" y="1459100"/>
            <a:ext cx="5307682" cy="3217998"/>
          </a:xfrm>
          <a:prstGeom prst="rect">
            <a:avLst/>
          </a:prstGeom>
          <a:noFill/>
          <a:ln>
            <a:noFill/>
          </a:ln>
        </p:spPr>
      </p:pic>
      <p:sp>
        <p:nvSpPr>
          <p:cNvPr id="377" name="Google Shape;377;gcb2a9a12c9_0_190"/>
          <p:cNvSpPr txBox="1"/>
          <p:nvPr/>
        </p:nvSpPr>
        <p:spPr>
          <a:xfrm>
            <a:off x="6354625" y="1480250"/>
            <a:ext cx="2282100" cy="2339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eigenvalues gives us the variance of each principal component.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components of each eigenvector gives us the coefficients of each linear combination.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gcb2a9a12c9_0_19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HOW MANY PRINCIPAL COMPONENTS WE KEEP?</a:t>
            </a:r>
            <a:endParaRPr b="1" i="0" sz="2100" u="none" cap="none" strike="noStrike">
              <a:solidFill>
                <a:srgbClr val="2DC5FA"/>
              </a:solidFill>
              <a:latin typeface="Montserrat"/>
              <a:ea typeface="Montserrat"/>
              <a:cs typeface="Montserrat"/>
              <a:sym typeface="Montserrat"/>
            </a:endParaRPr>
          </a:p>
        </p:txBody>
      </p:sp>
      <p:sp>
        <p:nvSpPr>
          <p:cNvPr id="383" name="Google Shape;383;gcb2a9a12c9_0_19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84" name="Google Shape;384;gcb2a9a12c9_0_197"/>
          <p:cNvSpPr txBox="1"/>
          <p:nvPr/>
        </p:nvSpPr>
        <p:spPr>
          <a:xfrm>
            <a:off x="707225" y="1369225"/>
            <a:ext cx="3648000" cy="29469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We have two possible strategies:</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Scree plot ( plot the variance explained by each pca and find an elbow )</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Select the number of pca’s which explain a minimum amount of the total variance. (typically 80% of the variance)</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385" name="Google Shape;385;gcb2a9a12c9_0_197"/>
          <p:cNvSpPr txBox="1"/>
          <p:nvPr/>
        </p:nvSpPr>
        <p:spPr>
          <a:xfrm>
            <a:off x="1092925" y="3385475"/>
            <a:ext cx="3277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Keep in mind that if you select a subset of principal components you will not be able to explain all the data!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“The Price of Death”</a:t>
            </a:r>
            <a:endParaRPr b="0" i="1" sz="1400" u="none" cap="none" strike="noStrike">
              <a:solidFill>
                <a:srgbClr val="000000"/>
              </a:solidFill>
              <a:latin typeface="Arial"/>
              <a:ea typeface="Arial"/>
              <a:cs typeface="Arial"/>
              <a:sym typeface="Arial"/>
            </a:endParaRPr>
          </a:p>
        </p:txBody>
      </p:sp>
      <p:pic>
        <p:nvPicPr>
          <p:cNvPr id="386" name="Google Shape;386;gcb2a9a12c9_0_197"/>
          <p:cNvPicPr preferRelativeResize="0"/>
          <p:nvPr/>
        </p:nvPicPr>
        <p:blipFill rotWithShape="1">
          <a:blip r:embed="rId4">
            <a:alphaModFix/>
          </a:blip>
          <a:srcRect b="0" l="0" r="0" t="0"/>
          <a:stretch/>
        </p:blipFill>
        <p:spPr>
          <a:xfrm>
            <a:off x="4590800" y="1862850"/>
            <a:ext cx="4038600" cy="205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gcb2a9a12c9_0_20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CAVEAT</a:t>
            </a:r>
            <a:endParaRPr b="1" i="0" sz="2100" u="none" cap="none" strike="noStrike">
              <a:solidFill>
                <a:srgbClr val="2DC5FA"/>
              </a:solidFill>
              <a:latin typeface="Montserrat"/>
              <a:ea typeface="Montserrat"/>
              <a:cs typeface="Montserrat"/>
              <a:sym typeface="Montserrat"/>
            </a:endParaRPr>
          </a:p>
        </p:txBody>
      </p:sp>
      <p:sp>
        <p:nvSpPr>
          <p:cNvPr id="392" name="Google Shape;392;gcb2a9a12c9_0_20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3" name="Google Shape;393;gcb2a9a12c9_0_20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There is no warranty that you will find an elbow!</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Not always you will be able to explain the dependent feature with some few principal components. (The dependent feature is not taken into account during the process).</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00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You may need to transform the features first in order to </a:t>
            </a:r>
            <a:r>
              <a:rPr lang="en" sz="1700">
                <a:solidFill>
                  <a:srgbClr val="172B4D"/>
                </a:solidFill>
                <a:highlight>
                  <a:srgbClr val="FFFFFF"/>
                </a:highlight>
                <a:latin typeface="Roboto"/>
                <a:ea typeface="Roboto"/>
                <a:cs typeface="Roboto"/>
                <a:sym typeface="Roboto"/>
              </a:rPr>
              <a:t>standardize</a:t>
            </a:r>
            <a:r>
              <a:rPr b="0" i="0" lang="en" sz="1700" u="none" cap="none" strike="noStrike">
                <a:solidFill>
                  <a:srgbClr val="172B4D"/>
                </a:solidFill>
                <a:highlight>
                  <a:srgbClr val="FFFFFF"/>
                </a:highlight>
                <a:latin typeface="Roboto"/>
                <a:ea typeface="Roboto"/>
                <a:cs typeface="Roboto"/>
                <a:sym typeface="Roboto"/>
              </a:rPr>
              <a:t> them (depends on the library).</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700"/>
              <a:buFont typeface="Arial"/>
              <a:buNone/>
            </a:pPr>
            <a:r>
              <a:rPr b="0" i="0" lang="en" sz="1700" u="sng" cap="none" strike="noStrike">
                <a:solidFill>
                  <a:schemeClr val="hlink"/>
                </a:solidFill>
                <a:highlight>
                  <a:srgbClr val="FFFFFF"/>
                </a:highlight>
                <a:latin typeface="Roboto"/>
                <a:ea typeface="Roboto"/>
                <a:cs typeface="Roboto"/>
                <a:sym typeface="Roboto"/>
                <a:hlinkClick r:id="rId4"/>
              </a:rPr>
              <a:t>PCA in sklearn</a:t>
            </a:r>
            <a:endParaRPr b="0" i="0" sz="17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cb2a9a12c9_0_430"/>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399" name="Google Shape;399;gcb2a9a12c9_0_430"/>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The K-NN method</a:t>
            </a:r>
            <a:endParaRPr>
              <a:latin typeface="Montserrat"/>
              <a:ea typeface="Montserrat"/>
              <a:cs typeface="Montserrat"/>
              <a:sym typeface="Montserrat"/>
            </a:endParaRPr>
          </a:p>
        </p:txBody>
      </p:sp>
      <p:pic>
        <p:nvPicPr>
          <p:cNvPr id="400" name="Google Shape;400;gcb2a9a12c9_0_430"/>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gcb2a9a12c9_0_44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BASICS OF THE K-NN METHOD</a:t>
            </a:r>
            <a:endParaRPr b="0" i="0" sz="2100" u="none" cap="none" strike="noStrike">
              <a:solidFill>
                <a:srgbClr val="2DC5FA"/>
              </a:solidFill>
              <a:latin typeface="Montserrat"/>
              <a:ea typeface="Montserrat"/>
              <a:cs typeface="Montserrat"/>
              <a:sym typeface="Montserrat"/>
            </a:endParaRPr>
          </a:p>
        </p:txBody>
      </p:sp>
      <p:sp>
        <p:nvSpPr>
          <p:cNvPr id="406" name="Google Shape;406;gcb2a9a12c9_0_4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07" name="Google Shape;407;gcb2a9a12c9_0_44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This method makes the prediction for a new observation, based on the </a:t>
            </a:r>
            <a:r>
              <a:rPr b="1" i="0" lang="en" sz="1800" u="none" cap="none" strike="noStrike">
                <a:solidFill>
                  <a:srgbClr val="172B4D"/>
                </a:solidFill>
                <a:highlight>
                  <a:srgbClr val="FFFFFF"/>
                </a:highlight>
                <a:latin typeface="Roboto"/>
                <a:ea typeface="Roboto"/>
                <a:cs typeface="Roboto"/>
                <a:sym typeface="Roboto"/>
              </a:rPr>
              <a:t>K</a:t>
            </a:r>
            <a:r>
              <a:rPr b="0" i="0" lang="en" sz="1800" u="none" cap="none" strike="noStrike">
                <a:solidFill>
                  <a:srgbClr val="172B4D"/>
                </a:solidFill>
                <a:highlight>
                  <a:srgbClr val="FFFFFF"/>
                </a:highlight>
                <a:latin typeface="Roboto"/>
                <a:ea typeface="Roboto"/>
                <a:cs typeface="Roboto"/>
                <a:sym typeface="Roboto"/>
              </a:rPr>
              <a:t>-</a:t>
            </a:r>
            <a:r>
              <a:rPr b="1" i="0" lang="en" sz="1800" u="none" cap="none" strike="noStrike">
                <a:solidFill>
                  <a:srgbClr val="172B4D"/>
                </a:solidFill>
                <a:highlight>
                  <a:srgbClr val="FFFFFF"/>
                </a:highlight>
                <a:latin typeface="Roboto"/>
                <a:ea typeface="Roboto"/>
                <a:cs typeface="Roboto"/>
                <a:sym typeface="Roboto"/>
              </a:rPr>
              <a:t>N</a:t>
            </a:r>
            <a:r>
              <a:rPr b="0" i="0" lang="en" sz="1800" u="none" cap="none" strike="noStrike">
                <a:solidFill>
                  <a:srgbClr val="172B4D"/>
                </a:solidFill>
                <a:highlight>
                  <a:srgbClr val="FFFFFF"/>
                </a:highlight>
                <a:latin typeface="Roboto"/>
                <a:ea typeface="Roboto"/>
                <a:cs typeface="Roboto"/>
                <a:sym typeface="Roboto"/>
              </a:rPr>
              <a:t>earest </a:t>
            </a:r>
            <a:r>
              <a:rPr b="1" i="0" lang="en" sz="1800" u="none" cap="none" strike="noStrike">
                <a:solidFill>
                  <a:srgbClr val="172B4D"/>
                </a:solidFill>
                <a:highlight>
                  <a:srgbClr val="FFFFFF"/>
                </a:highlight>
                <a:latin typeface="Roboto"/>
                <a:ea typeface="Roboto"/>
                <a:cs typeface="Roboto"/>
                <a:sym typeface="Roboto"/>
              </a:rPr>
              <a:t>N</a:t>
            </a:r>
            <a:r>
              <a:rPr b="0" i="0" lang="en" sz="1800" u="none" cap="none" strike="noStrike">
                <a:solidFill>
                  <a:srgbClr val="172B4D"/>
                </a:solidFill>
                <a:highlight>
                  <a:srgbClr val="FFFFFF"/>
                </a:highlight>
                <a:latin typeface="Roboto"/>
                <a:ea typeface="Roboto"/>
                <a:cs typeface="Roboto"/>
                <a:sym typeface="Roboto"/>
              </a:rPr>
              <a:t>eighbours.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“distance” between the neighbours can be anyone: Euclidean, Manhattan, Minkowski,..... The optimal one depends on the problem.</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value of </a:t>
            </a:r>
            <a:r>
              <a:rPr b="1" i="0" lang="en" sz="1800" u="none" cap="none" strike="noStrike">
                <a:solidFill>
                  <a:srgbClr val="172B4D"/>
                </a:solidFill>
                <a:highlight>
                  <a:srgbClr val="FFFFFF"/>
                </a:highlight>
                <a:latin typeface="Roboto"/>
                <a:ea typeface="Roboto"/>
                <a:cs typeface="Roboto"/>
                <a:sym typeface="Roboto"/>
              </a:rPr>
              <a:t>K</a:t>
            </a:r>
            <a:r>
              <a:rPr b="0" i="0" lang="en" sz="1800" u="none" cap="none" strike="noStrike">
                <a:solidFill>
                  <a:srgbClr val="172B4D"/>
                </a:solidFill>
                <a:highlight>
                  <a:srgbClr val="FFFFFF"/>
                </a:highlight>
                <a:latin typeface="Roboto"/>
                <a:ea typeface="Roboto"/>
                <a:cs typeface="Roboto"/>
                <a:sym typeface="Roboto"/>
              </a:rPr>
              <a:t> has to be provided beforehand.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optimal value for </a:t>
            </a:r>
            <a:r>
              <a:rPr b="1" i="0" lang="en" sz="1800" u="none" cap="none" strike="noStrike">
                <a:solidFill>
                  <a:srgbClr val="172B4D"/>
                </a:solidFill>
                <a:highlight>
                  <a:srgbClr val="FFFFFF"/>
                </a:highlight>
                <a:latin typeface="Roboto"/>
                <a:ea typeface="Roboto"/>
                <a:cs typeface="Roboto"/>
                <a:sym typeface="Roboto"/>
              </a:rPr>
              <a:t>K</a:t>
            </a:r>
            <a:r>
              <a:rPr b="0" i="0" lang="en" sz="1800" u="none" cap="none" strike="noStrike">
                <a:solidFill>
                  <a:srgbClr val="172B4D"/>
                </a:solidFill>
                <a:highlight>
                  <a:srgbClr val="FFFFFF"/>
                </a:highlight>
                <a:latin typeface="Roboto"/>
                <a:ea typeface="Roboto"/>
                <a:cs typeface="Roboto"/>
                <a:sym typeface="Roboto"/>
              </a:rPr>
              <a:t> can be obtained by trial and error. Extreme cases are K=1, K=N = number of observations (majority vote).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gcb2a9a12c9_0_45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TYPES OF PROBLEMS COVERED BY K-NN</a:t>
            </a:r>
            <a:endParaRPr b="0" i="0" sz="2100" u="none" cap="none" strike="noStrike">
              <a:solidFill>
                <a:srgbClr val="2DC5FA"/>
              </a:solidFill>
              <a:latin typeface="Montserrat"/>
              <a:ea typeface="Montserrat"/>
              <a:cs typeface="Montserrat"/>
              <a:sym typeface="Montserrat"/>
            </a:endParaRPr>
          </a:p>
        </p:txBody>
      </p:sp>
      <p:sp>
        <p:nvSpPr>
          <p:cNvPr id="413" name="Google Shape;413;gcb2a9a12c9_0_45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14" name="Google Shape;414;gcb2a9a12c9_0_45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This method can deal with:</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Regression (average value from the neighbours)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Classification </a:t>
            </a:r>
            <a:r>
              <a:rPr b="0" i="0" lang="en" sz="1800" u="none" cap="none" strike="noStrike">
                <a:solidFill>
                  <a:srgbClr val="172B4D"/>
                </a:solidFill>
                <a:highlight>
                  <a:schemeClr val="lt1"/>
                </a:highlight>
                <a:latin typeface="Roboto"/>
                <a:ea typeface="Roboto"/>
                <a:cs typeface="Roboto"/>
                <a:sym typeface="Roboto"/>
              </a:rPr>
              <a:t> (most frequent value from the neighbours)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00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The optimal value for K can be obtained plotting the error metrics of interest as a function of K..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gcb2a9a12c9_0_45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20" name="Google Shape;420;gcb2a9a12c9_0_45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21" name="Google Shape;421;gcb2a9a12c9_0_457"/>
          <p:cNvPicPr preferRelativeResize="0"/>
          <p:nvPr/>
        </p:nvPicPr>
        <p:blipFill rotWithShape="1">
          <a:blip r:embed="rId4">
            <a:alphaModFix/>
          </a:blip>
          <a:srcRect b="0" l="0" r="0" t="0"/>
          <a:stretch/>
        </p:blipFill>
        <p:spPr>
          <a:xfrm>
            <a:off x="1963900" y="1521625"/>
            <a:ext cx="4952675" cy="3064450"/>
          </a:xfrm>
          <a:prstGeom prst="rect">
            <a:avLst/>
          </a:prstGeom>
          <a:noFill/>
          <a:ln>
            <a:noFill/>
          </a:ln>
        </p:spPr>
      </p:pic>
      <p:sp>
        <p:nvSpPr>
          <p:cNvPr id="422" name="Google Shape;422;gcb2a9a12c9_0_457"/>
          <p:cNvSpPr txBox="1"/>
          <p:nvPr/>
        </p:nvSpPr>
        <p:spPr>
          <a:xfrm>
            <a:off x="944375" y="742025"/>
            <a:ext cx="69312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2DC5FA"/>
                </a:solidFill>
                <a:latin typeface="Montserrat"/>
                <a:ea typeface="Montserrat"/>
                <a:cs typeface="Montserrat"/>
                <a:sym typeface="Montserrat"/>
              </a:rPr>
              <a:t>K-NN METHOD FOR REGRESSION</a:t>
            </a:r>
            <a:endParaRPr b="1" i="0" sz="21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f0a1d51fbc_1_6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Feature Selection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gcb2a9a12c9_0_4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28" name="Google Shape;428;gcb2a9a12c9_0_464"/>
          <p:cNvPicPr preferRelativeResize="0"/>
          <p:nvPr/>
        </p:nvPicPr>
        <p:blipFill rotWithShape="1">
          <a:blip r:embed="rId4">
            <a:alphaModFix/>
          </a:blip>
          <a:srcRect b="0" l="0" r="0" t="0"/>
          <a:stretch/>
        </p:blipFill>
        <p:spPr>
          <a:xfrm>
            <a:off x="2953450" y="1214600"/>
            <a:ext cx="3812500" cy="3248675"/>
          </a:xfrm>
          <a:prstGeom prst="rect">
            <a:avLst/>
          </a:prstGeom>
          <a:noFill/>
          <a:ln>
            <a:noFill/>
          </a:ln>
        </p:spPr>
      </p:pic>
      <p:sp>
        <p:nvSpPr>
          <p:cNvPr id="429" name="Google Shape;429;gcb2a9a12c9_0_464"/>
          <p:cNvSpPr txBox="1"/>
          <p:nvPr/>
        </p:nvSpPr>
        <p:spPr>
          <a:xfrm>
            <a:off x="944375" y="742025"/>
            <a:ext cx="69312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2DC5FA"/>
                </a:solidFill>
                <a:latin typeface="Montserrat"/>
                <a:ea typeface="Montserrat"/>
                <a:cs typeface="Montserrat"/>
                <a:sym typeface="Montserrat"/>
              </a:rPr>
              <a:t>K-NN METHOD FOR CLASSIFICATION</a:t>
            </a:r>
            <a:endParaRPr b="1" i="0" sz="21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gcb2a9a12c9_0_47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CHOOSING THE BEST K</a:t>
            </a:r>
            <a:endParaRPr b="0" i="0" sz="2100" u="none" cap="none" strike="noStrike">
              <a:solidFill>
                <a:srgbClr val="2DC5FA"/>
              </a:solidFill>
              <a:latin typeface="Montserrat"/>
              <a:ea typeface="Montserrat"/>
              <a:cs typeface="Montserrat"/>
              <a:sym typeface="Montserrat"/>
            </a:endParaRPr>
          </a:p>
        </p:txBody>
      </p:sp>
      <p:sp>
        <p:nvSpPr>
          <p:cNvPr id="435" name="Google Shape;435;gcb2a9a12c9_0_47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36" name="Google Shape;436;gcb2a9a12c9_0_47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This model depends heavily in the values of K.</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value of K has to be provided beforehand.</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don’t know beforehand which is the value for which K value we will obtain the best performance.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are forced to try several ones and select the one which gives us the best performance.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Image" id="441" name="Google Shape;441;gcb2a9a12c9_0_693"/>
          <p:cNvPicPr preferRelativeResize="0"/>
          <p:nvPr/>
        </p:nvPicPr>
        <p:blipFill rotWithShape="1">
          <a:blip r:embed="rId3">
            <a:alphaModFix/>
          </a:blip>
          <a:srcRect b="0" l="0" r="0" t="0"/>
          <a:stretch/>
        </p:blipFill>
        <p:spPr>
          <a:xfrm>
            <a:off x="6975681" y="-1964817"/>
            <a:ext cx="3448050" cy="3714750"/>
          </a:xfrm>
          <a:prstGeom prst="rect">
            <a:avLst/>
          </a:prstGeom>
          <a:noFill/>
          <a:ln>
            <a:noFill/>
          </a:ln>
        </p:spPr>
      </p:pic>
      <p:pic>
        <p:nvPicPr>
          <p:cNvPr id="442" name="Google Shape;442;gcb2a9a12c9_0_693"/>
          <p:cNvPicPr preferRelativeResize="0"/>
          <p:nvPr/>
        </p:nvPicPr>
        <p:blipFill rotWithShape="1">
          <a:blip r:embed="rId4">
            <a:alphaModFix/>
          </a:blip>
          <a:srcRect b="0" l="0" r="0" t="0"/>
          <a:stretch/>
        </p:blipFill>
        <p:spPr>
          <a:xfrm>
            <a:off x="2758529" y="1270740"/>
            <a:ext cx="3945920" cy="2602020"/>
          </a:xfrm>
          <a:prstGeom prst="rect">
            <a:avLst/>
          </a:prstGeom>
          <a:noFill/>
          <a:ln>
            <a:noFill/>
          </a:ln>
        </p:spPr>
      </p:pic>
      <p:sp>
        <p:nvSpPr>
          <p:cNvPr id="443" name="Google Shape;443;gcb2a9a12c9_0_693"/>
          <p:cNvSpPr txBox="1"/>
          <p:nvPr/>
        </p:nvSpPr>
        <p:spPr>
          <a:xfrm>
            <a:off x="3747977" y="574159"/>
            <a:ext cx="196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Euclidean Distance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cb2a9a12c9_0_699"/>
          <p:cNvPicPr preferRelativeResize="0"/>
          <p:nvPr/>
        </p:nvPicPr>
        <p:blipFill rotWithShape="1">
          <a:blip r:embed="rId3">
            <a:alphaModFix/>
          </a:blip>
          <a:srcRect b="0" l="0" r="0" t="0"/>
          <a:stretch/>
        </p:blipFill>
        <p:spPr>
          <a:xfrm>
            <a:off x="523277" y="1025065"/>
            <a:ext cx="4318803" cy="3437951"/>
          </a:xfrm>
          <a:prstGeom prst="rect">
            <a:avLst/>
          </a:prstGeom>
          <a:noFill/>
          <a:ln>
            <a:noFill/>
          </a:ln>
        </p:spPr>
      </p:pic>
      <p:sp>
        <p:nvSpPr>
          <p:cNvPr id="449" name="Google Shape;449;gcb2a9a12c9_0_699"/>
          <p:cNvSpPr txBox="1"/>
          <p:nvPr/>
        </p:nvSpPr>
        <p:spPr>
          <a:xfrm>
            <a:off x="3747977" y="574159"/>
            <a:ext cx="196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Manhattan Distance</a:t>
            </a:r>
            <a:endParaRPr b="0" i="0" sz="1400" u="none" cap="none" strike="noStrike">
              <a:solidFill>
                <a:srgbClr val="000000"/>
              </a:solidFill>
              <a:latin typeface="Arial"/>
              <a:ea typeface="Arial"/>
              <a:cs typeface="Arial"/>
              <a:sym typeface="Arial"/>
            </a:endParaRPr>
          </a:p>
        </p:txBody>
      </p:sp>
      <p:pic>
        <p:nvPicPr>
          <p:cNvPr id="450" name="Google Shape;450;gcb2a9a12c9_0_699"/>
          <p:cNvPicPr preferRelativeResize="0"/>
          <p:nvPr/>
        </p:nvPicPr>
        <p:blipFill rotWithShape="1">
          <a:blip r:embed="rId4">
            <a:alphaModFix/>
          </a:blip>
          <a:srcRect b="0" l="0" r="0" t="0"/>
          <a:stretch/>
        </p:blipFill>
        <p:spPr>
          <a:xfrm>
            <a:off x="4954805" y="2459421"/>
            <a:ext cx="3997120" cy="2246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cb2a9a12c9_0_772"/>
          <p:cNvSpPr txBox="1"/>
          <p:nvPr>
            <p:ph idx="1" type="body"/>
          </p:nvPr>
        </p:nvSpPr>
        <p:spPr>
          <a:xfrm>
            <a:off x="666750" y="170448"/>
            <a:ext cx="7810500" cy="478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Hamming Distance</a:t>
            </a:r>
            <a:endParaRPr/>
          </a:p>
        </p:txBody>
      </p:sp>
      <p:pic>
        <p:nvPicPr>
          <p:cNvPr id="456" name="Google Shape;456;gcb2a9a12c9_0_772"/>
          <p:cNvPicPr preferRelativeResize="0"/>
          <p:nvPr/>
        </p:nvPicPr>
        <p:blipFill>
          <a:blip r:embed="rId3">
            <a:alphaModFix/>
          </a:blip>
          <a:stretch>
            <a:fillRect/>
          </a:stretch>
        </p:blipFill>
        <p:spPr>
          <a:xfrm>
            <a:off x="1341125" y="548025"/>
            <a:ext cx="6362925" cy="4410150"/>
          </a:xfrm>
          <a:prstGeom prst="rect">
            <a:avLst/>
          </a:prstGeom>
          <a:noFill/>
          <a:ln>
            <a:noFill/>
          </a:ln>
        </p:spPr>
      </p:pic>
      <p:sp>
        <p:nvSpPr>
          <p:cNvPr id="457" name="Google Shape;457;gcb2a9a12c9_0_772"/>
          <p:cNvSpPr txBox="1"/>
          <p:nvPr/>
        </p:nvSpPr>
        <p:spPr>
          <a:xfrm>
            <a:off x="1025400" y="4665050"/>
            <a:ext cx="70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https://medium.com/geekculture/total-hamming-distance-problem-1b74decd71c9</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cb2a9a12c9_0_1087"/>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63" name="Google Shape;463;gcb2a9a12c9_0_1087"/>
          <p:cNvSpPr txBox="1"/>
          <p:nvPr>
            <p:ph idx="2" type="title"/>
          </p:nvPr>
        </p:nvSpPr>
        <p:spPr>
          <a:xfrm>
            <a:off x="2012451" y="2847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Classification &amp; </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
                <a:latin typeface="Montserrat"/>
                <a:ea typeface="Montserrat"/>
                <a:cs typeface="Montserrat"/>
                <a:sym typeface="Montserrat"/>
              </a:rPr>
              <a:t>logistic regression</a:t>
            </a:r>
            <a:endParaRPr>
              <a:latin typeface="Montserrat"/>
              <a:ea typeface="Montserrat"/>
              <a:cs typeface="Montserrat"/>
              <a:sym typeface="Montserrat"/>
            </a:endParaRPr>
          </a:p>
        </p:txBody>
      </p:sp>
      <p:pic>
        <p:nvPicPr>
          <p:cNvPr id="464" name="Google Shape;464;gcb2a9a12c9_0_1087"/>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gcb2a9a12c9_0_110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70" name="Google Shape;470;gcb2a9a12c9_0_1102"/>
          <p:cNvSpPr txBox="1"/>
          <p:nvPr/>
        </p:nvSpPr>
        <p:spPr>
          <a:xfrm>
            <a:off x="978450" y="740450"/>
            <a:ext cx="3768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2DC5FA"/>
                </a:solidFill>
                <a:latin typeface="Arial"/>
                <a:ea typeface="Arial"/>
                <a:cs typeface="Arial"/>
                <a:sym typeface="Arial"/>
              </a:rPr>
              <a:t>CLASSIFICATION</a:t>
            </a:r>
            <a:endParaRPr b="1" i="0" sz="1800" u="none" cap="none" strike="noStrike">
              <a:solidFill>
                <a:srgbClr val="2DC5FA"/>
              </a:solidFill>
              <a:latin typeface="Arial"/>
              <a:ea typeface="Arial"/>
              <a:cs typeface="Arial"/>
              <a:sym typeface="Arial"/>
            </a:endParaRPr>
          </a:p>
        </p:txBody>
      </p:sp>
      <p:sp>
        <p:nvSpPr>
          <p:cNvPr id="471" name="Google Shape;471;gcb2a9a12c9_0_1102"/>
          <p:cNvSpPr txBox="1"/>
          <p:nvPr/>
        </p:nvSpPr>
        <p:spPr>
          <a:xfrm>
            <a:off x="925575" y="1348675"/>
            <a:ext cx="731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cb2a9a12c9_0_1102"/>
          <p:cNvSpPr txBox="1"/>
          <p:nvPr/>
        </p:nvSpPr>
        <p:spPr>
          <a:xfrm>
            <a:off x="896475" y="1348675"/>
            <a:ext cx="7341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Classification problems are those for which we want to predict a </a:t>
            </a:r>
            <a:r>
              <a:rPr b="1" i="0" lang="en" sz="1400" u="none" cap="none" strike="noStrike">
                <a:solidFill>
                  <a:srgbClr val="000000"/>
                </a:solidFill>
                <a:latin typeface="Arial"/>
                <a:ea typeface="Arial"/>
                <a:cs typeface="Arial"/>
                <a:sym typeface="Arial"/>
              </a:rPr>
              <a:t>CATEGORICAL</a:t>
            </a:r>
            <a:r>
              <a:rPr b="0" i="0" lang="en" sz="1400" u="none" cap="none" strike="noStrike">
                <a:solidFill>
                  <a:srgbClr val="000000"/>
                </a:solidFill>
                <a:latin typeface="Arial"/>
                <a:ea typeface="Arial"/>
                <a:cs typeface="Arial"/>
                <a:sym typeface="Arial"/>
              </a:rPr>
              <a:t> feature: ( color, brand, state, fraud/no fraud)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cb2a9a12c9_0_1102"/>
          <p:cNvSpPr/>
          <p:nvPr/>
        </p:nvSpPr>
        <p:spPr>
          <a:xfrm>
            <a:off x="1428025" y="3027925"/>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cb2a9a12c9_0_1102"/>
          <p:cNvSpPr/>
          <p:nvPr/>
        </p:nvSpPr>
        <p:spPr>
          <a:xfrm>
            <a:off x="4746750" y="3622675"/>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cb2a9a12c9_0_1102"/>
          <p:cNvSpPr/>
          <p:nvPr/>
        </p:nvSpPr>
        <p:spPr>
          <a:xfrm>
            <a:off x="4746750" y="2168400"/>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cb2a9a12c9_0_1102"/>
          <p:cNvSpPr txBox="1"/>
          <p:nvPr/>
        </p:nvSpPr>
        <p:spPr>
          <a:xfrm>
            <a:off x="1388350" y="3232125"/>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p:txBody>
      </p:sp>
      <p:sp>
        <p:nvSpPr>
          <p:cNvPr id="477" name="Google Shape;477;gcb2a9a12c9_0_1102"/>
          <p:cNvSpPr txBox="1"/>
          <p:nvPr/>
        </p:nvSpPr>
        <p:spPr>
          <a:xfrm>
            <a:off x="4746750" y="2324100"/>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Binary</a:t>
            </a:r>
            <a:endParaRPr b="1" i="0" sz="1400" u="none" cap="none" strike="noStrike">
              <a:solidFill>
                <a:srgbClr val="000000"/>
              </a:solidFill>
              <a:latin typeface="Arial"/>
              <a:ea typeface="Arial"/>
              <a:cs typeface="Arial"/>
              <a:sym typeface="Arial"/>
            </a:endParaRPr>
          </a:p>
        </p:txBody>
      </p:sp>
      <p:sp>
        <p:nvSpPr>
          <p:cNvPr id="478" name="Google Shape;478;gcb2a9a12c9_0_1102"/>
          <p:cNvSpPr txBox="1"/>
          <p:nvPr/>
        </p:nvSpPr>
        <p:spPr>
          <a:xfrm>
            <a:off x="4746750" y="3848100"/>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Multiclass</a:t>
            </a:r>
            <a:endParaRPr b="1" i="0" sz="1400" u="none" cap="none" strike="noStrike">
              <a:solidFill>
                <a:srgbClr val="000000"/>
              </a:solidFill>
              <a:latin typeface="Arial"/>
              <a:ea typeface="Arial"/>
              <a:cs typeface="Arial"/>
              <a:sym typeface="Arial"/>
            </a:endParaRPr>
          </a:p>
        </p:txBody>
      </p:sp>
      <p:cxnSp>
        <p:nvCxnSpPr>
          <p:cNvPr id="479" name="Google Shape;479;gcb2a9a12c9_0_1102"/>
          <p:cNvCxnSpPr>
            <a:stCxn id="476" idx="3"/>
            <a:endCxn id="477" idx="1"/>
          </p:cNvCxnSpPr>
          <p:nvPr/>
        </p:nvCxnSpPr>
        <p:spPr>
          <a:xfrm flipH="1" rot="10800000">
            <a:off x="3450550" y="2524125"/>
            <a:ext cx="1296300" cy="908100"/>
          </a:xfrm>
          <a:prstGeom prst="straightConnector1">
            <a:avLst/>
          </a:prstGeom>
          <a:noFill/>
          <a:ln cap="flat" cmpd="sng" w="38100">
            <a:solidFill>
              <a:schemeClr val="dk2"/>
            </a:solidFill>
            <a:prstDash val="solid"/>
            <a:round/>
            <a:headEnd len="sm" w="sm" type="none"/>
            <a:tailEnd len="med" w="med" type="triangle"/>
          </a:ln>
        </p:spPr>
      </p:cxnSp>
      <p:cxnSp>
        <p:nvCxnSpPr>
          <p:cNvPr id="480" name="Google Shape;480;gcb2a9a12c9_0_1102"/>
          <p:cNvCxnSpPr>
            <a:stCxn id="476" idx="3"/>
            <a:endCxn id="478" idx="1"/>
          </p:cNvCxnSpPr>
          <p:nvPr/>
        </p:nvCxnSpPr>
        <p:spPr>
          <a:xfrm>
            <a:off x="3450550" y="3432225"/>
            <a:ext cx="1296300" cy="615900"/>
          </a:xfrm>
          <a:prstGeom prst="straightConnector1">
            <a:avLst/>
          </a:prstGeom>
          <a:noFill/>
          <a:ln cap="flat" cmpd="sng" w="38100">
            <a:solidFill>
              <a:schemeClr val="dk2"/>
            </a:solidFill>
            <a:prstDash val="solid"/>
            <a:round/>
            <a:headEnd len="sm" w="sm" type="none"/>
            <a:tailEnd len="med" w="med" type="triangle"/>
          </a:ln>
        </p:spPr>
      </p:cxnSp>
      <p:sp>
        <p:nvSpPr>
          <p:cNvPr id="481" name="Google Shape;481;gcb2a9a12c9_0_1102"/>
          <p:cNvSpPr txBox="1"/>
          <p:nvPr/>
        </p:nvSpPr>
        <p:spPr>
          <a:xfrm>
            <a:off x="7184025" y="2107375"/>
            <a:ext cx="1296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Only two possible values</a:t>
            </a:r>
            <a:endParaRPr b="0" i="0" sz="1400" u="none" cap="none" strike="noStrike">
              <a:solidFill>
                <a:srgbClr val="000000"/>
              </a:solidFill>
              <a:latin typeface="Arial"/>
              <a:ea typeface="Arial"/>
              <a:cs typeface="Arial"/>
              <a:sym typeface="Arial"/>
            </a:endParaRPr>
          </a:p>
        </p:txBody>
      </p:sp>
      <p:sp>
        <p:nvSpPr>
          <p:cNvPr id="482" name="Google Shape;482;gcb2a9a12c9_0_1102"/>
          <p:cNvSpPr txBox="1"/>
          <p:nvPr/>
        </p:nvSpPr>
        <p:spPr>
          <a:xfrm>
            <a:off x="7260225" y="3555175"/>
            <a:ext cx="1296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More than two possible 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gcb2a9a12c9_0_111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88" name="Google Shape;488;gcb2a9a12c9_0_1119"/>
          <p:cNvPicPr preferRelativeResize="0"/>
          <p:nvPr/>
        </p:nvPicPr>
        <p:blipFill rotWithShape="1">
          <a:blip r:embed="rId4">
            <a:alphaModFix/>
          </a:blip>
          <a:srcRect b="0" l="0" r="0" t="0"/>
          <a:stretch/>
        </p:blipFill>
        <p:spPr>
          <a:xfrm>
            <a:off x="1399275" y="1376400"/>
            <a:ext cx="6345449" cy="3036425"/>
          </a:xfrm>
          <a:prstGeom prst="rect">
            <a:avLst/>
          </a:prstGeom>
          <a:noFill/>
          <a:ln>
            <a:noFill/>
          </a:ln>
        </p:spPr>
      </p:pic>
      <p:sp>
        <p:nvSpPr>
          <p:cNvPr id="489" name="Google Shape;489;gcb2a9a12c9_0_1119"/>
          <p:cNvSpPr txBox="1"/>
          <p:nvPr/>
        </p:nvSpPr>
        <p:spPr>
          <a:xfrm>
            <a:off x="978450" y="740450"/>
            <a:ext cx="7183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2DC5FA"/>
                </a:solidFill>
                <a:latin typeface="Arial"/>
                <a:ea typeface="Arial"/>
                <a:cs typeface="Arial"/>
                <a:sym typeface="Arial"/>
              </a:rPr>
              <a:t>BINARY CLASSIFICATION: LOGISTIC REGRESSION</a:t>
            </a:r>
            <a:endParaRPr b="1" i="0" sz="1700" u="none" cap="none" strike="noStrike">
              <a:solidFill>
                <a:srgbClr val="2DC5FA"/>
              </a:solidFill>
              <a:latin typeface="Arial"/>
              <a:ea typeface="Arial"/>
              <a:cs typeface="Arial"/>
              <a:sym typeface="Arial"/>
            </a:endParaRPr>
          </a:p>
        </p:txBody>
      </p:sp>
      <p:sp>
        <p:nvSpPr>
          <p:cNvPr id="490" name="Google Shape;490;gcb2a9a12c9_0_1119"/>
          <p:cNvSpPr/>
          <p:nvPr/>
        </p:nvSpPr>
        <p:spPr>
          <a:xfrm>
            <a:off x="24602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cb2a9a12c9_0_1119"/>
          <p:cNvSpPr/>
          <p:nvPr/>
        </p:nvSpPr>
        <p:spPr>
          <a:xfrm>
            <a:off x="27650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cb2a9a12c9_0_1119"/>
          <p:cNvSpPr/>
          <p:nvPr/>
        </p:nvSpPr>
        <p:spPr>
          <a:xfrm>
            <a:off x="30698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cb2a9a12c9_0_1119"/>
          <p:cNvSpPr/>
          <p:nvPr/>
        </p:nvSpPr>
        <p:spPr>
          <a:xfrm>
            <a:off x="33746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cb2a9a12c9_0_1119"/>
          <p:cNvSpPr/>
          <p:nvPr/>
        </p:nvSpPr>
        <p:spPr>
          <a:xfrm>
            <a:off x="51135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cb2a9a12c9_0_1119"/>
          <p:cNvSpPr/>
          <p:nvPr/>
        </p:nvSpPr>
        <p:spPr>
          <a:xfrm>
            <a:off x="54483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cb2a9a12c9_0_1119"/>
          <p:cNvSpPr/>
          <p:nvPr/>
        </p:nvSpPr>
        <p:spPr>
          <a:xfrm>
            <a:off x="57831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cb2a9a12c9_0_1119"/>
          <p:cNvSpPr/>
          <p:nvPr/>
        </p:nvSpPr>
        <p:spPr>
          <a:xfrm>
            <a:off x="61179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cb2a9a12c9_0_1119"/>
          <p:cNvSpPr/>
          <p:nvPr/>
        </p:nvSpPr>
        <p:spPr>
          <a:xfrm>
            <a:off x="6911125" y="854450"/>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cb2a9a12c9_0_1119"/>
          <p:cNvSpPr/>
          <p:nvPr/>
        </p:nvSpPr>
        <p:spPr>
          <a:xfrm>
            <a:off x="7359525" y="854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cb2a9a12c9_0_1119"/>
          <p:cNvSpPr txBox="1"/>
          <p:nvPr/>
        </p:nvSpPr>
        <p:spPr>
          <a:xfrm>
            <a:off x="706400" y="4258450"/>
            <a:ext cx="80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 will be in the [0,1], so it can be considered as a probability of belonging to one particular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gcb2a9a12c9_0_113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06" name="Google Shape;506;gcb2a9a12c9_0_1136"/>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507" name="Google Shape;507;gcb2a9a12c9_0_1136"/>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DC5FA"/>
                </a:solidFill>
                <a:latin typeface="Arial"/>
                <a:ea typeface="Arial"/>
                <a:cs typeface="Arial"/>
                <a:sym typeface="Arial"/>
              </a:rPr>
              <a:t>DETERMINING THE PREDICTION OF THE LOGISTIC MODEL</a:t>
            </a:r>
            <a:endParaRPr b="1" i="0" sz="1400" u="none" cap="none" strike="noStrike">
              <a:solidFill>
                <a:srgbClr val="2DC5FA"/>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gcb2a9a12c9_0_1142"/>
          <p:cNvSpPr txBox="1"/>
          <p:nvPr/>
        </p:nvSpPr>
        <p:spPr>
          <a:xfrm>
            <a:off x="585600" y="7570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DETERMINING THE LINEAR MODEL COEFFICIENTS: LOSS FUNCTION</a:t>
            </a:r>
            <a:endParaRPr b="0" i="0" sz="2100" u="none" cap="none" strike="noStrike">
              <a:solidFill>
                <a:srgbClr val="2DC5FA"/>
              </a:solidFill>
              <a:latin typeface="Montserrat"/>
              <a:ea typeface="Montserrat"/>
              <a:cs typeface="Montserrat"/>
              <a:sym typeface="Montserrat"/>
            </a:endParaRPr>
          </a:p>
        </p:txBody>
      </p:sp>
      <p:sp>
        <p:nvSpPr>
          <p:cNvPr id="513" name="Google Shape;513;gcb2a9a12c9_0_114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14" name="Google Shape;514;gcb2a9a12c9_0_1142"/>
          <p:cNvSpPr txBox="1"/>
          <p:nvPr/>
        </p:nvSpPr>
        <p:spPr>
          <a:xfrm>
            <a:off x="732150" y="1510900"/>
            <a:ext cx="7758000" cy="29469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en" sz="1500" u="none" cap="none" strike="noStrike">
                <a:solidFill>
                  <a:srgbClr val="172B4D"/>
                </a:solidFill>
                <a:highlight>
                  <a:srgbClr val="FFFFFF"/>
                </a:highlight>
                <a:latin typeface="Roboto"/>
                <a:ea typeface="Roboto"/>
                <a:cs typeface="Roboto"/>
                <a:sym typeface="Roboto"/>
              </a:rPr>
              <a:t>How we can minimize the error between the prediction and the real value with a logistic regression model?</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We need to find out the best coefficients to plug in the linear model in order to get the best prediction from the logistic function.</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Zi is the corresponding value of a class and pi the predicted probability of belonging to a class.</a:t>
            </a:r>
            <a:endParaRPr b="0" i="0" sz="15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15" name="Google Shape;515;gcb2a9a12c9_0_1142"/>
          <p:cNvPicPr preferRelativeResize="0"/>
          <p:nvPr/>
        </p:nvPicPr>
        <p:blipFill rotWithShape="1">
          <a:blip r:embed="rId4">
            <a:alphaModFix/>
          </a:blip>
          <a:srcRect b="0" l="0" r="0" t="0"/>
          <a:stretch/>
        </p:blipFill>
        <p:spPr>
          <a:xfrm>
            <a:off x="755650" y="3588850"/>
            <a:ext cx="4010183" cy="447675"/>
          </a:xfrm>
          <a:prstGeom prst="rect">
            <a:avLst/>
          </a:prstGeom>
          <a:noFill/>
          <a:ln>
            <a:noFill/>
          </a:ln>
        </p:spPr>
      </p:pic>
      <p:pic>
        <p:nvPicPr>
          <p:cNvPr id="516" name="Google Shape;516;gcb2a9a12c9_0_1142"/>
          <p:cNvPicPr preferRelativeResize="0"/>
          <p:nvPr/>
        </p:nvPicPr>
        <p:blipFill rotWithShape="1">
          <a:blip r:embed="rId5">
            <a:alphaModFix/>
          </a:blip>
          <a:srcRect b="0" l="0" r="0" t="0"/>
          <a:stretch/>
        </p:blipFill>
        <p:spPr>
          <a:xfrm>
            <a:off x="5594550" y="3493875"/>
            <a:ext cx="2540664" cy="46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gcb2a9a12c9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WHY FEATURE SELECTION</a:t>
            </a:r>
            <a:endParaRPr b="0" i="0" sz="2100" u="none" cap="none" strike="noStrike">
              <a:solidFill>
                <a:srgbClr val="2DC5FA"/>
              </a:solidFill>
              <a:latin typeface="Montserrat"/>
              <a:ea typeface="Montserrat"/>
              <a:cs typeface="Montserrat"/>
              <a:sym typeface="Montserrat"/>
            </a:endParaRPr>
          </a:p>
        </p:txBody>
      </p:sp>
      <p:sp>
        <p:nvSpPr>
          <p:cNvPr id="303" name="Google Shape;303;gcb2a9a12c9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4" name="Google Shape;304;gcb2a9a12c9_0_0"/>
          <p:cNvSpPr txBox="1"/>
          <p:nvPr/>
        </p:nvSpPr>
        <p:spPr>
          <a:xfrm>
            <a:off x="707225" y="13692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objective is to </a:t>
            </a:r>
            <a:r>
              <a:rPr b="1" i="0" lang="en" sz="1800" u="none" cap="none" strike="noStrike">
                <a:solidFill>
                  <a:srgbClr val="172B4D"/>
                </a:solidFill>
                <a:highlight>
                  <a:srgbClr val="FFFFFF"/>
                </a:highlight>
                <a:latin typeface="Roboto"/>
                <a:ea typeface="Roboto"/>
                <a:cs typeface="Roboto"/>
                <a:sym typeface="Roboto"/>
              </a:rPr>
              <a:t>improve the predictability</a:t>
            </a:r>
            <a:r>
              <a:rPr b="0" i="0" lang="en" sz="1800" u="none" cap="none" strike="noStrike">
                <a:solidFill>
                  <a:srgbClr val="172B4D"/>
                </a:solidFill>
                <a:highlight>
                  <a:srgbClr val="FFFFFF"/>
                </a:highlight>
                <a:latin typeface="Roboto"/>
                <a:ea typeface="Roboto"/>
                <a:cs typeface="Roboto"/>
                <a:sym typeface="Roboto"/>
              </a:rPr>
              <a:t> of the model </a:t>
            </a:r>
            <a:endParaRPr sz="1800">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1800"/>
              </a:spcBef>
              <a:spcAft>
                <a:spcPts val="0"/>
              </a:spcAft>
              <a:buClr>
                <a:srgbClr val="172B4D"/>
              </a:buClr>
              <a:buSzPts val="1800"/>
              <a:buFont typeface="Roboto"/>
              <a:buChar char="●"/>
            </a:pPr>
            <a:r>
              <a:rPr b="1" i="0" lang="en" sz="1800" u="none" cap="none" strike="noStrike">
                <a:solidFill>
                  <a:srgbClr val="172B4D"/>
                </a:solidFill>
                <a:highlight>
                  <a:srgbClr val="FFFFFF"/>
                </a:highlight>
                <a:latin typeface="Roboto"/>
                <a:ea typeface="Roboto"/>
                <a:cs typeface="Roboto"/>
                <a:sym typeface="Roboto"/>
              </a:rPr>
              <a:t>Reduces computational complexity</a:t>
            </a:r>
            <a:endParaRPr b="1"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1" i="0" lang="en" sz="1800" u="none" cap="none" strike="noStrike">
                <a:solidFill>
                  <a:srgbClr val="172B4D"/>
                </a:solidFill>
                <a:highlight>
                  <a:srgbClr val="FFFFFF"/>
                </a:highlight>
                <a:latin typeface="Roboto"/>
                <a:ea typeface="Roboto"/>
                <a:cs typeface="Roboto"/>
                <a:sym typeface="Roboto"/>
              </a:rPr>
              <a:t>Build better generalizable models</a:t>
            </a:r>
            <a:endParaRPr b="1"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Decrease required storage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gcb2a9a12c9_0_1150"/>
          <p:cNvSpPr txBox="1"/>
          <p:nvPr/>
        </p:nvSpPr>
        <p:spPr>
          <a:xfrm>
            <a:off x="585600" y="596025"/>
            <a:ext cx="76104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MULTICLASS CLASSIFICATION PROBLEM</a:t>
            </a:r>
            <a:endParaRPr b="0" i="0" sz="2300" u="none" cap="none" strike="noStrike">
              <a:solidFill>
                <a:srgbClr val="2DC5FA"/>
              </a:solidFill>
              <a:latin typeface="Montserrat"/>
              <a:ea typeface="Montserrat"/>
              <a:cs typeface="Montserrat"/>
              <a:sym typeface="Montserrat"/>
            </a:endParaRPr>
          </a:p>
        </p:txBody>
      </p:sp>
      <p:sp>
        <p:nvSpPr>
          <p:cNvPr id="522" name="Google Shape;522;gcb2a9a12c9_0_115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23" name="Google Shape;523;gcb2a9a12c9_0_1150"/>
          <p:cNvSpPr txBox="1"/>
          <p:nvPr/>
        </p:nvSpPr>
        <p:spPr>
          <a:xfrm>
            <a:off x="768350" y="1197350"/>
            <a:ext cx="7781700" cy="330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1"/>
              </a:buClr>
              <a:buSzPts val="1400"/>
              <a:buFont typeface="Montserrat"/>
              <a:buChar char="●"/>
            </a:pPr>
            <a:r>
              <a:rPr b="0" i="0" lang="en" sz="1400" u="none" cap="none" strike="noStrike">
                <a:solidFill>
                  <a:schemeClr val="dk1"/>
                </a:solidFill>
                <a:latin typeface="Montserrat"/>
                <a:ea typeface="Montserrat"/>
                <a:cs typeface="Montserrat"/>
                <a:sym typeface="Montserrat"/>
              </a:rPr>
              <a:t>Now we have more than two classes, that means that we will have more numbers than simply 0 or 1. Therefore, we can’t use the logistic model directly</a:t>
            </a:r>
            <a:endParaRPr b="0" i="0" sz="14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2DC5FA"/>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2DC5FA"/>
                </a:solidFill>
                <a:latin typeface="Montserrat"/>
                <a:ea typeface="Montserrat"/>
                <a:cs typeface="Montserrat"/>
                <a:sym typeface="Montserrat"/>
              </a:rPr>
              <a:t>DIRECT</a:t>
            </a:r>
            <a:endParaRPr b="0" i="0" sz="1400" u="none" cap="none" strike="noStrike">
              <a:solidFill>
                <a:srgbClr val="2DC5FA"/>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KNN</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Naïve Bayes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SVM</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K class logistic regression</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THROUGH </a:t>
            </a:r>
            <a:r>
              <a:rPr b="0" i="0" lang="en" sz="1400" u="none" cap="none" strike="noStrike">
                <a:solidFill>
                  <a:srgbClr val="2DC5FA"/>
                </a:solidFill>
                <a:latin typeface="Montserrat"/>
                <a:ea typeface="Montserrat"/>
                <a:cs typeface="Montserrat"/>
                <a:sym typeface="Montserrat"/>
              </a:rPr>
              <a:t>BINARY CLASSIFICATION</a:t>
            </a:r>
            <a:endParaRPr b="0" i="0" sz="1400" u="none" cap="none" strike="noStrike">
              <a:solidFill>
                <a:srgbClr val="2DC5FA"/>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One vs Rest (OVR)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pic>
        <p:nvPicPr>
          <p:cNvPr id="528" name="Google Shape;528;gcb2a9a12c9_0_1156"/>
          <p:cNvPicPr preferRelativeResize="0"/>
          <p:nvPr/>
        </p:nvPicPr>
        <p:blipFill rotWithShape="1">
          <a:blip r:embed="rId4">
            <a:alphaModFix/>
          </a:blip>
          <a:srcRect b="10193" l="0" r="0" t="0"/>
          <a:stretch/>
        </p:blipFill>
        <p:spPr>
          <a:xfrm>
            <a:off x="447675" y="1454452"/>
            <a:ext cx="8248650" cy="3105125"/>
          </a:xfrm>
          <a:prstGeom prst="rect">
            <a:avLst/>
          </a:prstGeom>
          <a:noFill/>
          <a:ln>
            <a:noFill/>
          </a:ln>
        </p:spPr>
      </p:pic>
      <p:sp>
        <p:nvSpPr>
          <p:cNvPr id="529" name="Google Shape;529;gcb2a9a12c9_0_1156"/>
          <p:cNvSpPr txBox="1"/>
          <p:nvPr/>
        </p:nvSpPr>
        <p:spPr>
          <a:xfrm>
            <a:off x="585600" y="852572"/>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One vs All</a:t>
            </a:r>
            <a:r>
              <a:rPr b="1" i="0" lang="en" sz="2300" u="none" cap="none" strike="noStrike">
                <a:solidFill>
                  <a:srgbClr val="434343"/>
                </a:solidFill>
                <a:latin typeface="Montserrat"/>
                <a:ea typeface="Montserrat"/>
                <a:cs typeface="Montserrat"/>
                <a:sym typeface="Montserrat"/>
              </a:rPr>
              <a:t> (One vs Rest)</a:t>
            </a:r>
            <a:endParaRPr b="0" i="0" sz="2300" u="none" cap="none" strike="noStrike">
              <a:solidFill>
                <a:srgbClr val="434343"/>
              </a:solidFill>
              <a:latin typeface="Montserrat"/>
              <a:ea typeface="Montserrat"/>
              <a:cs typeface="Montserrat"/>
              <a:sym typeface="Montserrat"/>
            </a:endParaRPr>
          </a:p>
        </p:txBody>
      </p:sp>
      <p:sp>
        <p:nvSpPr>
          <p:cNvPr id="530" name="Google Shape;530;gcb2a9a12c9_0_1156"/>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gcb2a9a12c9_0_1162"/>
          <p:cNvSpPr txBox="1"/>
          <p:nvPr/>
        </p:nvSpPr>
        <p:spPr>
          <a:xfrm>
            <a:off x="585600" y="852575"/>
            <a:ext cx="22470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One vs All</a:t>
            </a:r>
            <a:r>
              <a:rPr b="1" i="0" lang="en" sz="2300" u="none" cap="none" strike="noStrike">
                <a:solidFill>
                  <a:srgbClr val="434343"/>
                </a:solidFill>
                <a:latin typeface="Montserrat"/>
                <a:ea typeface="Montserrat"/>
                <a:cs typeface="Montserrat"/>
                <a:sym typeface="Montserrat"/>
              </a:rPr>
              <a:t> (One vs Rest)</a:t>
            </a:r>
            <a:endParaRPr b="1" i="0" sz="23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*Break down the problem into</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three </a:t>
            </a:r>
            <a:r>
              <a:rPr b="0" i="1" lang="en" sz="1600" u="none" cap="none" strike="noStrike">
                <a:solidFill>
                  <a:srgbClr val="2DC5FA"/>
                </a:solidFill>
                <a:latin typeface="Montserrat"/>
                <a:ea typeface="Montserrat"/>
                <a:cs typeface="Montserrat"/>
                <a:sym typeface="Montserrat"/>
              </a:rPr>
              <a:t>binary classification problems</a:t>
            </a:r>
            <a:endParaRPr b="0" i="1" sz="1600" u="none" cap="none" strike="noStrike">
              <a:solidFill>
                <a:srgbClr val="2DC5FA"/>
              </a:solidFill>
              <a:latin typeface="Montserrat"/>
              <a:ea typeface="Montserrat"/>
              <a:cs typeface="Montserrat"/>
              <a:sym typeface="Montserrat"/>
            </a:endParaRPr>
          </a:p>
        </p:txBody>
      </p:sp>
      <p:sp>
        <p:nvSpPr>
          <p:cNvPr id="536" name="Google Shape;536;gcb2a9a12c9_0_1162"/>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37" name="Google Shape;537;gcb2a9a12c9_0_1162"/>
          <p:cNvPicPr preferRelativeResize="0"/>
          <p:nvPr/>
        </p:nvPicPr>
        <p:blipFill rotWithShape="1">
          <a:blip r:embed="rId4">
            <a:alphaModFix/>
          </a:blip>
          <a:srcRect b="6555" l="0" r="0" t="5214"/>
          <a:stretch/>
        </p:blipFill>
        <p:spPr>
          <a:xfrm>
            <a:off x="3232225" y="717700"/>
            <a:ext cx="5039249" cy="395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cb2a9a12c9_0_234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543" name="Google Shape;543;gcb2a9a12c9_0_2349"/>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Decision Trees</a:t>
            </a:r>
            <a:endParaRPr>
              <a:latin typeface="Montserrat"/>
              <a:ea typeface="Montserrat"/>
              <a:cs typeface="Montserrat"/>
              <a:sym typeface="Montserrat"/>
            </a:endParaRPr>
          </a:p>
        </p:txBody>
      </p:sp>
      <p:pic>
        <p:nvPicPr>
          <p:cNvPr id="544" name="Google Shape;544;gcb2a9a12c9_0_234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gcb2a9a12c9_0_236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DECISION TREES</a:t>
            </a:r>
            <a:endParaRPr b="0" i="0" sz="2100" u="none" cap="none" strike="noStrike">
              <a:solidFill>
                <a:srgbClr val="2DC5FA"/>
              </a:solidFill>
              <a:latin typeface="Montserrat"/>
              <a:ea typeface="Montserrat"/>
              <a:cs typeface="Montserrat"/>
              <a:sym typeface="Montserrat"/>
            </a:endParaRPr>
          </a:p>
        </p:txBody>
      </p:sp>
      <p:sp>
        <p:nvSpPr>
          <p:cNvPr id="550" name="Google Shape;550;gcb2a9a12c9_0_23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1" name="Google Shape;551;gcb2a9a12c9_0_2364"/>
          <p:cNvSpPr txBox="1"/>
          <p:nvPr/>
        </p:nvSpPr>
        <p:spPr>
          <a:xfrm>
            <a:off x="707225" y="1369225"/>
            <a:ext cx="3886500" cy="33651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00000"/>
              </a:lnSpc>
              <a:spcBef>
                <a:spcPts val="1800"/>
              </a:spcBef>
              <a:spcAft>
                <a:spcPts val="0"/>
              </a:spcAft>
              <a:buClr>
                <a:srgbClr val="172B4D"/>
              </a:buClr>
              <a:buSzPts val="1600"/>
              <a:buFont typeface="Roboto"/>
              <a:buChar char="●"/>
            </a:pPr>
            <a:r>
              <a:rPr b="0" i="0" lang="en" sz="1600" u="none" cap="none" strike="noStrike">
                <a:solidFill>
                  <a:srgbClr val="172B4D"/>
                </a:solidFill>
                <a:highlight>
                  <a:srgbClr val="FFFFFF"/>
                </a:highlight>
                <a:latin typeface="Roboto"/>
                <a:ea typeface="Roboto"/>
                <a:cs typeface="Roboto"/>
                <a:sym typeface="Roboto"/>
              </a:rPr>
              <a:t>Decision trees are another type of machine learning models which </a:t>
            </a:r>
            <a:r>
              <a:rPr b="1" i="0" lang="en" sz="1600" u="none" cap="none" strike="noStrike">
                <a:solidFill>
                  <a:srgbClr val="FF0000"/>
                </a:solidFill>
                <a:highlight>
                  <a:srgbClr val="FFFFFF"/>
                </a:highlight>
                <a:latin typeface="Roboto"/>
                <a:ea typeface="Roboto"/>
                <a:cs typeface="Roboto"/>
                <a:sym typeface="Roboto"/>
              </a:rPr>
              <a:t>can be used for regression and classification </a:t>
            </a:r>
            <a:r>
              <a:rPr b="0" i="0" lang="en" sz="1600" u="none" cap="none" strike="noStrike">
                <a:solidFill>
                  <a:srgbClr val="172B4D"/>
                </a:solidFill>
                <a:highlight>
                  <a:srgbClr val="FFFFFF"/>
                </a:highlight>
                <a:latin typeface="Roboto"/>
                <a:ea typeface="Roboto"/>
                <a:cs typeface="Roboto"/>
                <a:sym typeface="Roboto"/>
              </a:rPr>
              <a:t>problems.</a:t>
            </a:r>
            <a:endParaRPr b="0" i="0" sz="1600" u="none" cap="none" strike="noStrike">
              <a:solidFill>
                <a:srgbClr val="172B4D"/>
              </a:solidFill>
              <a:highlight>
                <a:srgbClr val="FFFFFF"/>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1" i="0" lang="en" sz="1600" u="none" cap="none" strike="noStrike">
                <a:solidFill>
                  <a:srgbClr val="172B4D"/>
                </a:solidFill>
                <a:highlight>
                  <a:srgbClr val="FFFFFF"/>
                </a:highlight>
                <a:latin typeface="Roboto"/>
                <a:ea typeface="Roboto"/>
                <a:cs typeface="Roboto"/>
                <a:sym typeface="Roboto"/>
              </a:rPr>
              <a:t>They work with splitting or segmenting the predictor space into a number of binary decisions to make the prediction</a:t>
            </a:r>
            <a:r>
              <a:rPr b="0" i="0" lang="en" sz="1600" u="none" cap="none" strike="noStrike">
                <a:solidFill>
                  <a:srgbClr val="172B4D"/>
                </a:solidFill>
                <a:highlight>
                  <a:srgbClr val="FFFFFF"/>
                </a:highlight>
                <a:latin typeface="Roboto"/>
                <a:ea typeface="Roboto"/>
                <a:cs typeface="Roboto"/>
                <a:sym typeface="Roboto"/>
              </a:rPr>
              <a:t>. </a:t>
            </a:r>
            <a:endParaRPr b="0" i="0" sz="1600" u="none" cap="none" strike="noStrike">
              <a:solidFill>
                <a:srgbClr val="172B4D"/>
              </a:solidFill>
              <a:highlight>
                <a:srgbClr val="FFFFFF"/>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0" i="0" lang="en" sz="1600" u="none" cap="none" strike="noStrike">
                <a:solidFill>
                  <a:srgbClr val="172B4D"/>
                </a:solidFill>
                <a:highlight>
                  <a:srgbClr val="FFFFFF"/>
                </a:highlight>
                <a:latin typeface="Roboto"/>
                <a:ea typeface="Roboto"/>
                <a:cs typeface="Roboto"/>
                <a:sym typeface="Roboto"/>
              </a:rPr>
              <a:t>The decisions are selected in order to minimize the variance of the observations in each leaf.</a:t>
            </a:r>
            <a:endParaRPr b="0" i="0" sz="16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52" name="Google Shape;552;gcb2a9a12c9_0_2364"/>
          <p:cNvPicPr preferRelativeResize="0"/>
          <p:nvPr/>
        </p:nvPicPr>
        <p:blipFill rotWithShape="1">
          <a:blip r:embed="rId4">
            <a:alphaModFix/>
          </a:blip>
          <a:srcRect b="0" l="0" r="0" t="0"/>
          <a:stretch/>
        </p:blipFill>
        <p:spPr>
          <a:xfrm>
            <a:off x="4742800" y="1104699"/>
            <a:ext cx="3745001" cy="2591226"/>
          </a:xfrm>
          <a:prstGeom prst="rect">
            <a:avLst/>
          </a:prstGeom>
          <a:noFill/>
          <a:ln>
            <a:noFill/>
          </a:ln>
        </p:spPr>
      </p:pic>
      <p:sp>
        <p:nvSpPr>
          <p:cNvPr id="553" name="Google Shape;553;gcb2a9a12c9_0_2364"/>
          <p:cNvSpPr txBox="1"/>
          <p:nvPr/>
        </p:nvSpPr>
        <p:spPr>
          <a:xfrm>
            <a:off x="5037725" y="3913825"/>
            <a:ext cx="3384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Decision trees do not need feature scaling!!! -&gt; No transformers needed.</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gcb2a9a12c9_0_237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DECISION TREES PARAMETERS</a:t>
            </a:r>
            <a:endParaRPr b="0" i="0" sz="2100" u="none" cap="none" strike="noStrike">
              <a:solidFill>
                <a:srgbClr val="2DC5FA"/>
              </a:solidFill>
              <a:latin typeface="Montserrat"/>
              <a:ea typeface="Montserrat"/>
              <a:cs typeface="Montserrat"/>
              <a:sym typeface="Montserrat"/>
            </a:endParaRPr>
          </a:p>
        </p:txBody>
      </p:sp>
      <p:sp>
        <p:nvSpPr>
          <p:cNvPr id="559" name="Google Shape;559;gcb2a9a12c9_0_237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0" name="Google Shape;560;gcb2a9a12c9_0_2372"/>
          <p:cNvSpPr txBox="1"/>
          <p:nvPr/>
        </p:nvSpPr>
        <p:spPr>
          <a:xfrm>
            <a:off x="707225" y="1369225"/>
            <a:ext cx="3886500" cy="29469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00000"/>
              </a:lnSpc>
              <a:spcBef>
                <a:spcPts val="2100"/>
              </a:spcBef>
              <a:spcAft>
                <a:spcPts val="0"/>
              </a:spcAft>
              <a:buClr>
                <a:srgbClr val="172B4D"/>
              </a:buClr>
              <a:buSzPts val="1600"/>
              <a:buFont typeface="Roboto"/>
              <a:buChar char="●"/>
            </a:pPr>
            <a:r>
              <a:rPr b="0" i="0" lang="en" sz="1600" u="none" cap="none" strike="noStrike">
                <a:solidFill>
                  <a:srgbClr val="172B4D"/>
                </a:solidFill>
                <a:highlight>
                  <a:srgbClr val="FFFFFF"/>
                </a:highlight>
                <a:latin typeface="Roboto"/>
                <a:ea typeface="Roboto"/>
                <a:cs typeface="Roboto"/>
                <a:sym typeface="Roboto"/>
              </a:rPr>
              <a:t>Depth: number of nodes to reach the bottom leafs</a:t>
            </a:r>
            <a:endParaRPr b="0" i="0" sz="1600" u="none" cap="none" strike="noStrike">
              <a:solidFill>
                <a:srgbClr val="172B4D"/>
              </a:solidFill>
              <a:highlight>
                <a:srgbClr val="FFFFFF"/>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0" i="0" lang="en" sz="1600" u="none" cap="none" strike="noStrike">
                <a:solidFill>
                  <a:srgbClr val="172B4D"/>
                </a:solidFill>
                <a:highlight>
                  <a:srgbClr val="FFFFFF"/>
                </a:highlight>
                <a:latin typeface="Roboto"/>
                <a:ea typeface="Roboto"/>
                <a:cs typeface="Roboto"/>
                <a:sym typeface="Roboto"/>
              </a:rPr>
              <a:t>Minimum samples leaf: minimum number of samples in a leaf.</a:t>
            </a:r>
            <a:endParaRPr b="0" i="0" sz="1600" u="none" cap="none" strike="noStrike">
              <a:solidFill>
                <a:srgbClr val="172B4D"/>
              </a:solidFill>
              <a:highlight>
                <a:srgbClr val="FFFFFF"/>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0" i="0" lang="en" sz="1600" u="none" cap="none" strike="noStrike">
                <a:solidFill>
                  <a:srgbClr val="172B4D"/>
                </a:solidFill>
                <a:highlight>
                  <a:schemeClr val="lt1"/>
                </a:highlight>
                <a:latin typeface="Roboto"/>
                <a:ea typeface="Roboto"/>
                <a:cs typeface="Roboto"/>
                <a:sym typeface="Roboto"/>
              </a:rPr>
              <a:t>Minimum samples split: minimum number of samples  in decision node in order to try splitting further</a:t>
            </a:r>
            <a:endParaRPr b="0" i="0" sz="1600" u="none" cap="none" strike="noStrike">
              <a:solidFill>
                <a:srgbClr val="172B4D"/>
              </a:solidFill>
              <a:highlight>
                <a:schemeClr val="lt1"/>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0" i="0" lang="en" sz="1600" u="none" cap="none" strike="noStrike">
                <a:solidFill>
                  <a:srgbClr val="172B4D"/>
                </a:solidFill>
                <a:highlight>
                  <a:schemeClr val="lt1"/>
                </a:highlight>
                <a:latin typeface="Roboto"/>
                <a:ea typeface="Roboto"/>
                <a:cs typeface="Roboto"/>
                <a:sym typeface="Roboto"/>
              </a:rPr>
              <a:t>Max_features: maximum number of features to consider for split.</a:t>
            </a:r>
            <a:endParaRPr b="0" i="0" sz="16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61" name="Google Shape;561;gcb2a9a12c9_0_2372"/>
          <p:cNvPicPr preferRelativeResize="0"/>
          <p:nvPr/>
        </p:nvPicPr>
        <p:blipFill rotWithShape="1">
          <a:blip r:embed="rId4">
            <a:alphaModFix/>
          </a:blip>
          <a:srcRect b="0" l="0" r="0" t="0"/>
          <a:stretch/>
        </p:blipFill>
        <p:spPr>
          <a:xfrm>
            <a:off x="4742800" y="1620699"/>
            <a:ext cx="3745001" cy="2591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gcb2a9a12c9_0_237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DECISION TREES FOR REGRESSION (I)</a:t>
            </a:r>
            <a:endParaRPr b="0" i="0" sz="2100" u="none" cap="none" strike="noStrike">
              <a:solidFill>
                <a:srgbClr val="2DC5FA"/>
              </a:solidFill>
              <a:latin typeface="Montserrat"/>
              <a:ea typeface="Montserrat"/>
              <a:cs typeface="Montserrat"/>
              <a:sym typeface="Montserrat"/>
            </a:endParaRPr>
          </a:p>
        </p:txBody>
      </p:sp>
      <p:sp>
        <p:nvSpPr>
          <p:cNvPr id="567" name="Google Shape;567;gcb2a9a12c9_0_237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8" name="Google Shape;568;gcb2a9a12c9_0_2379"/>
          <p:cNvSpPr txBox="1"/>
          <p:nvPr/>
        </p:nvSpPr>
        <p:spPr>
          <a:xfrm>
            <a:off x="707225" y="1445425"/>
            <a:ext cx="3936000" cy="2946900"/>
          </a:xfrm>
          <a:prstGeom prst="rect">
            <a:avLst/>
          </a:prstGeom>
          <a:noFill/>
          <a:ln>
            <a:noFill/>
          </a:ln>
        </p:spPr>
        <p:txBody>
          <a:bodyPr anchorCtr="0" anchor="t" bIns="91425" lIns="91425" spcFirstLastPara="1" rIns="91425" wrap="square" tIns="91425">
            <a:noAutofit/>
          </a:bodyPr>
          <a:lstStyle/>
          <a:p>
            <a:pPr indent="-307975" lvl="0" marL="457200" marR="0" rtl="0" algn="just">
              <a:lnSpc>
                <a:spcPct val="115000"/>
              </a:lnSpc>
              <a:spcBef>
                <a:spcPts val="180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Here we will take the example of boston housing data as it is a simpler regression problem. </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The objective was to predict the value of a house (in x 10 K)</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To simplify we will take a look at only one feature "lstat"</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A decision rule to make the prediction is shown on the figure:</a:t>
            </a:r>
            <a:endParaRPr b="0" i="0" sz="12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050"/>
              <a:buFont typeface="Arial"/>
              <a:buNone/>
            </a:pPr>
            <a:r>
              <a:t/>
            </a:r>
            <a:endParaRPr b="0" i="0" sz="10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69" name="Google Shape;569;gcb2a9a12c9_0_2379"/>
          <p:cNvPicPr preferRelativeResize="0"/>
          <p:nvPr/>
        </p:nvPicPr>
        <p:blipFill rotWithShape="1">
          <a:blip r:embed="rId4">
            <a:alphaModFix/>
          </a:blip>
          <a:srcRect b="0" l="0" r="53286" t="0"/>
          <a:stretch/>
        </p:blipFill>
        <p:spPr>
          <a:xfrm>
            <a:off x="4899300" y="1521625"/>
            <a:ext cx="3794039" cy="3156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gcb2a9a12c9_0_238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DECISION TREES FOR REGRESSION (II)</a:t>
            </a:r>
            <a:endParaRPr b="0" i="0" sz="2100" u="none" cap="none" strike="noStrike">
              <a:solidFill>
                <a:srgbClr val="2DC5FA"/>
              </a:solidFill>
              <a:latin typeface="Montserrat"/>
              <a:ea typeface="Montserrat"/>
              <a:cs typeface="Montserrat"/>
              <a:sym typeface="Montserrat"/>
            </a:endParaRPr>
          </a:p>
        </p:txBody>
      </p:sp>
      <p:sp>
        <p:nvSpPr>
          <p:cNvPr id="575" name="Google Shape;575;gcb2a9a12c9_0_238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6" name="Google Shape;576;gcb2a9a12c9_0_238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After we train the model, the set of bottom nodes in the decision tree gives us the partition of the feature space into disjoint regions.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For each region, we calculate the average of the target variable falling in that region of the training data. That gives us the numerical prediction value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gcb2a9a12c9_0_239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DECISION TREES FOR CLASSIFICATION</a:t>
            </a:r>
            <a:endParaRPr b="0" i="0" sz="2100" u="none" cap="none" strike="noStrike">
              <a:solidFill>
                <a:srgbClr val="2DC5FA"/>
              </a:solidFill>
              <a:latin typeface="Montserrat"/>
              <a:ea typeface="Montserrat"/>
              <a:cs typeface="Montserrat"/>
              <a:sym typeface="Montserrat"/>
            </a:endParaRPr>
          </a:p>
        </p:txBody>
      </p:sp>
      <p:sp>
        <p:nvSpPr>
          <p:cNvPr id="582" name="Google Shape;582;gcb2a9a12c9_0_239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83" name="Google Shape;583;gcb2a9a12c9_0_2394"/>
          <p:cNvSpPr txBox="1"/>
          <p:nvPr/>
        </p:nvSpPr>
        <p:spPr>
          <a:xfrm>
            <a:off x="585600" y="153847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Classification trees work in the same way as the regression trees except that the final prediction is the </a:t>
            </a:r>
            <a:r>
              <a:rPr b="1" i="0" lang="en" sz="1800" u="none" cap="none" strike="noStrike">
                <a:solidFill>
                  <a:srgbClr val="172B4D"/>
                </a:solidFill>
                <a:highlight>
                  <a:srgbClr val="FFFFFF"/>
                </a:highlight>
                <a:latin typeface="Roboto"/>
                <a:ea typeface="Roboto"/>
                <a:cs typeface="Roboto"/>
                <a:sym typeface="Roboto"/>
              </a:rPr>
              <a:t>most frequent class</a:t>
            </a:r>
            <a:r>
              <a:rPr b="0" i="0" lang="en" sz="1800" u="none" cap="none" strike="noStrike">
                <a:solidFill>
                  <a:srgbClr val="172B4D"/>
                </a:solidFill>
                <a:highlight>
                  <a:srgbClr val="FFFFFF"/>
                </a:highlight>
                <a:latin typeface="Roboto"/>
                <a:ea typeface="Roboto"/>
                <a:cs typeface="Roboto"/>
                <a:sym typeface="Roboto"/>
              </a:rPr>
              <a:t> in each leaf node.</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try to create leaf nodes which have the most of the observations of one class in order to make less mistakes.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584" name="Google Shape;584;gcb2a9a12c9_0_2394"/>
          <p:cNvSpPr/>
          <p:nvPr/>
        </p:nvSpPr>
        <p:spPr>
          <a:xfrm>
            <a:off x="1829425" y="3946164"/>
            <a:ext cx="1248000" cy="7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cb2a9a12c9_0_2394"/>
          <p:cNvSpPr/>
          <p:nvPr/>
        </p:nvSpPr>
        <p:spPr>
          <a:xfrm>
            <a:off x="2006800"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cb2a9a12c9_0_2394"/>
          <p:cNvSpPr/>
          <p:nvPr/>
        </p:nvSpPr>
        <p:spPr>
          <a:xfrm>
            <a:off x="2327850"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cb2a9a12c9_0_2394"/>
          <p:cNvSpPr/>
          <p:nvPr/>
        </p:nvSpPr>
        <p:spPr>
          <a:xfrm>
            <a:off x="2648900"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cb2a9a12c9_0_2394"/>
          <p:cNvSpPr/>
          <p:nvPr/>
        </p:nvSpPr>
        <p:spPr>
          <a:xfrm>
            <a:off x="2006800" y="4383775"/>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cb2a9a12c9_0_2394"/>
          <p:cNvSpPr/>
          <p:nvPr/>
        </p:nvSpPr>
        <p:spPr>
          <a:xfrm>
            <a:off x="2327850" y="4383775"/>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cb2a9a12c9_0_2394"/>
          <p:cNvSpPr/>
          <p:nvPr/>
        </p:nvSpPr>
        <p:spPr>
          <a:xfrm>
            <a:off x="2648900" y="438377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cb2a9a12c9_0_2394"/>
          <p:cNvSpPr/>
          <p:nvPr/>
        </p:nvSpPr>
        <p:spPr>
          <a:xfrm>
            <a:off x="4730650" y="3946164"/>
            <a:ext cx="1248000" cy="7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cb2a9a12c9_0_2394"/>
          <p:cNvSpPr/>
          <p:nvPr/>
        </p:nvSpPr>
        <p:spPr>
          <a:xfrm>
            <a:off x="4908025"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cb2a9a12c9_0_2394"/>
          <p:cNvSpPr/>
          <p:nvPr/>
        </p:nvSpPr>
        <p:spPr>
          <a:xfrm>
            <a:off x="5229075"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cb2a9a12c9_0_2394"/>
          <p:cNvSpPr/>
          <p:nvPr/>
        </p:nvSpPr>
        <p:spPr>
          <a:xfrm>
            <a:off x="5550125" y="4031100"/>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cb2a9a12c9_0_2394"/>
          <p:cNvSpPr/>
          <p:nvPr/>
        </p:nvSpPr>
        <p:spPr>
          <a:xfrm>
            <a:off x="4908025" y="4383775"/>
            <a:ext cx="218400" cy="218400"/>
          </a:xfrm>
          <a:prstGeom prst="ellipse">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cb2a9a12c9_0_2394"/>
          <p:cNvSpPr/>
          <p:nvPr/>
        </p:nvSpPr>
        <p:spPr>
          <a:xfrm>
            <a:off x="5229075" y="438377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cb2a9a12c9_0_2394"/>
          <p:cNvSpPr/>
          <p:nvPr/>
        </p:nvSpPr>
        <p:spPr>
          <a:xfrm>
            <a:off x="5550125" y="438377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cb2a9a12c9_0_2394"/>
          <p:cNvSpPr txBox="1"/>
          <p:nvPr/>
        </p:nvSpPr>
        <p:spPr>
          <a:xfrm>
            <a:off x="1948100" y="3507700"/>
            <a:ext cx="109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1</a:t>
            </a:r>
            <a:endParaRPr b="0" i="0" sz="1400" u="none" cap="none" strike="noStrike">
              <a:solidFill>
                <a:srgbClr val="000000"/>
              </a:solidFill>
              <a:latin typeface="Arial"/>
              <a:ea typeface="Arial"/>
              <a:cs typeface="Arial"/>
              <a:sym typeface="Arial"/>
            </a:endParaRPr>
          </a:p>
        </p:txBody>
      </p:sp>
      <p:sp>
        <p:nvSpPr>
          <p:cNvPr id="599" name="Google Shape;599;gcb2a9a12c9_0_2394"/>
          <p:cNvSpPr txBox="1"/>
          <p:nvPr/>
        </p:nvSpPr>
        <p:spPr>
          <a:xfrm>
            <a:off x="4866375" y="3572825"/>
            <a:ext cx="109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2</a:t>
            </a:r>
            <a:endParaRPr b="0" i="0" sz="1400" u="none" cap="none" strike="noStrike">
              <a:solidFill>
                <a:srgbClr val="000000"/>
              </a:solidFill>
              <a:latin typeface="Arial"/>
              <a:ea typeface="Arial"/>
              <a:cs typeface="Arial"/>
              <a:sym typeface="Arial"/>
            </a:endParaRPr>
          </a:p>
        </p:txBody>
      </p:sp>
      <p:sp>
        <p:nvSpPr>
          <p:cNvPr id="600" name="Google Shape;600;gcb2a9a12c9_0_2394"/>
          <p:cNvSpPr txBox="1"/>
          <p:nvPr/>
        </p:nvSpPr>
        <p:spPr>
          <a:xfrm>
            <a:off x="6357700" y="3507700"/>
            <a:ext cx="2192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Splitting 1 is preferred over splitting 2 because the majority of the balls are of one color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gcb2a9a12c9_0_241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PROS AND CONS OF DECISION TREES</a:t>
            </a:r>
            <a:endParaRPr b="0" i="0" sz="2100" u="none" cap="none" strike="noStrike">
              <a:solidFill>
                <a:srgbClr val="2DC5FA"/>
              </a:solidFill>
              <a:latin typeface="Montserrat"/>
              <a:ea typeface="Montserrat"/>
              <a:cs typeface="Montserrat"/>
              <a:sym typeface="Montserrat"/>
            </a:endParaRPr>
          </a:p>
        </p:txBody>
      </p:sp>
      <p:sp>
        <p:nvSpPr>
          <p:cNvPr id="606" name="Google Shape;606;gcb2a9a12c9_0_241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07" name="Google Shape;607;gcb2a9a12c9_0_241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aphicFrame>
        <p:nvGraphicFramePr>
          <p:cNvPr id="608" name="Google Shape;608;gcb2a9a12c9_0_2417"/>
          <p:cNvGraphicFramePr/>
          <p:nvPr/>
        </p:nvGraphicFramePr>
        <p:xfrm>
          <a:off x="952500" y="1745425"/>
          <a:ext cx="3000000" cy="3000000"/>
        </p:xfrm>
        <a:graphic>
          <a:graphicData uri="http://schemas.openxmlformats.org/drawingml/2006/table">
            <a:tbl>
              <a:tblPr>
                <a:noFill/>
                <a:tableStyleId>{C28C0AEB-F1D4-4F6D-9B30-A770E21F24B0}</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PROS</a:t>
                      </a:r>
                      <a:endParaRPr sz="1400" u="none" cap="none" strike="noStrike"/>
                    </a:p>
                  </a:txBody>
                  <a:tcPr marT="91425" marB="91425" marR="91425" marL="91425">
                    <a:solidFill>
                      <a:srgbClr val="2DC5F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CONS</a:t>
                      </a:r>
                      <a:endParaRPr sz="1400" u="none" cap="none" strike="noStrike"/>
                    </a:p>
                  </a:txBody>
                  <a:tcPr marT="91425" marB="91425" marR="91425" marL="91425">
                    <a:solidFill>
                      <a:srgbClr val="2DC5FA"/>
                    </a:solidFill>
                  </a:tcPr>
                </a:tc>
              </a:tr>
              <a:tr h="381000">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Pretty fast providing a prediction </a:t>
                      </a:r>
                      <a:endParaRPr sz="1400" u="none" cap="none" strike="noStrike"/>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They can’t predict any numerical value bigger than the values present in the train set.</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They can’t predict any categorical value which is not present in the train set.</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Their prediction is the majority class or the mean value of the leaf node.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gcb2a9a12c9_0_6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FILTER METHODS</a:t>
            </a:r>
            <a:endParaRPr b="0" i="0" sz="2100" u="none" cap="none" strike="noStrike">
              <a:solidFill>
                <a:srgbClr val="2DC5FA"/>
              </a:solidFill>
              <a:latin typeface="Montserrat"/>
              <a:ea typeface="Montserrat"/>
              <a:cs typeface="Montserrat"/>
              <a:sym typeface="Montserrat"/>
            </a:endParaRPr>
          </a:p>
        </p:txBody>
      </p:sp>
      <p:sp>
        <p:nvSpPr>
          <p:cNvPr id="310" name="Google Shape;310;gcb2a9a12c9_0_6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11" name="Google Shape;311;gcb2a9a12c9_0_6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Filter methods are the techniques that </a:t>
            </a:r>
            <a:r>
              <a:rPr b="1" i="0" lang="en" sz="1800" u="none" cap="none" strike="noStrike">
                <a:solidFill>
                  <a:srgbClr val="172B4D"/>
                </a:solidFill>
                <a:highlight>
                  <a:srgbClr val="FFFFFF"/>
                </a:highlight>
                <a:latin typeface="Roboto"/>
                <a:ea typeface="Roboto"/>
                <a:cs typeface="Roboto"/>
                <a:sym typeface="Roboto"/>
              </a:rPr>
              <a:t>select relevant / important features</a:t>
            </a:r>
            <a:r>
              <a:rPr b="0" i="0" lang="en" sz="1800" u="none" cap="none" strike="noStrike">
                <a:solidFill>
                  <a:srgbClr val="172B4D"/>
                </a:solidFill>
                <a:highlight>
                  <a:srgbClr val="FFFFFF"/>
                </a:highlight>
                <a:latin typeface="Roboto"/>
                <a:ea typeface="Roboto"/>
                <a:cs typeface="Roboto"/>
                <a:sym typeface="Roboto"/>
              </a:rPr>
              <a:t> regardless of the machine learning algorithm that we are using. These filter methods can be </a:t>
            </a:r>
            <a:r>
              <a:rPr b="1" i="1" lang="en" sz="1800" u="none" cap="none" strike="noStrike">
                <a:solidFill>
                  <a:srgbClr val="6AA84F"/>
                </a:solidFill>
                <a:highlight>
                  <a:srgbClr val="FFFFFF"/>
                </a:highlight>
                <a:latin typeface="Roboto"/>
                <a:ea typeface="Roboto"/>
                <a:cs typeface="Roboto"/>
                <a:sym typeface="Roboto"/>
              </a:rPr>
              <a:t>univariate</a:t>
            </a:r>
            <a:r>
              <a:rPr b="0" i="0" lang="en" sz="1800" u="none" cap="none" strike="noStrike">
                <a:solidFill>
                  <a:srgbClr val="172B4D"/>
                </a:solidFill>
                <a:highlight>
                  <a:srgbClr val="FFFFFF"/>
                </a:highlight>
                <a:latin typeface="Roboto"/>
                <a:ea typeface="Roboto"/>
                <a:cs typeface="Roboto"/>
                <a:sym typeface="Roboto"/>
              </a:rPr>
              <a:t> or</a:t>
            </a:r>
            <a:r>
              <a:rPr b="1" i="0" lang="en" sz="1800" u="none" cap="none" strike="noStrike">
                <a:solidFill>
                  <a:srgbClr val="172B4D"/>
                </a:solidFill>
                <a:highlight>
                  <a:srgbClr val="FFFFFF"/>
                </a:highlight>
                <a:latin typeface="Roboto"/>
                <a:ea typeface="Roboto"/>
                <a:cs typeface="Roboto"/>
                <a:sym typeface="Roboto"/>
              </a:rPr>
              <a:t> </a:t>
            </a:r>
            <a:r>
              <a:rPr b="1" i="1" lang="en" sz="1800" u="none" cap="none" strike="noStrike">
                <a:solidFill>
                  <a:srgbClr val="9900FF"/>
                </a:solidFill>
                <a:highlight>
                  <a:srgbClr val="FFFFFF"/>
                </a:highlight>
                <a:latin typeface="Roboto"/>
                <a:ea typeface="Roboto"/>
                <a:cs typeface="Roboto"/>
                <a:sym typeface="Roboto"/>
              </a:rPr>
              <a:t>multivariate</a:t>
            </a:r>
            <a:r>
              <a:rPr b="0" i="1" lang="en" sz="1800" u="none" cap="none" strike="noStrike">
                <a:solidFill>
                  <a:srgbClr val="172B4D"/>
                </a:solidFill>
                <a:highlight>
                  <a:srgbClr val="FFFFFF"/>
                </a:highlight>
                <a:latin typeface="Roboto"/>
                <a:ea typeface="Roboto"/>
                <a:cs typeface="Roboto"/>
                <a:sym typeface="Roboto"/>
              </a:rPr>
              <a:t>.</a:t>
            </a:r>
            <a:endParaRPr b="0" i="1"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1" sz="1800" u="none" cap="none" strike="noStrike">
              <a:solidFill>
                <a:srgbClr val="172B4D"/>
              </a:solidFill>
              <a:highlight>
                <a:srgbClr val="FFFFFF"/>
              </a:highlight>
              <a:latin typeface="Roboto"/>
              <a:ea typeface="Roboto"/>
              <a:cs typeface="Roboto"/>
              <a:sym typeface="Roboto"/>
            </a:endParaRPr>
          </a:p>
          <a:p>
            <a:pPr indent="-330200" lvl="0" marL="914400" rtl="0" algn="l">
              <a:lnSpc>
                <a:spcPct val="115000"/>
              </a:lnSpc>
              <a:spcBef>
                <a:spcPts val="0"/>
              </a:spcBef>
              <a:spcAft>
                <a:spcPts val="0"/>
              </a:spcAft>
              <a:buClr>
                <a:srgbClr val="172B4D"/>
              </a:buClr>
              <a:buSzPts val="1600"/>
              <a:buFont typeface="Roboto"/>
              <a:buChar char="●"/>
            </a:pPr>
            <a:r>
              <a:rPr b="1" lang="en" sz="1600">
                <a:solidFill>
                  <a:srgbClr val="172B4D"/>
                </a:solidFill>
                <a:highlight>
                  <a:schemeClr val="lt1"/>
                </a:highlight>
                <a:latin typeface="Roboto"/>
                <a:ea typeface="Roboto"/>
                <a:cs typeface="Roboto"/>
                <a:sym typeface="Roboto"/>
              </a:rPr>
              <a:t>Variance Threshold method</a:t>
            </a:r>
            <a:r>
              <a:rPr lang="en" sz="1600">
                <a:solidFill>
                  <a:srgbClr val="172B4D"/>
                </a:solidFill>
                <a:highlight>
                  <a:schemeClr val="lt1"/>
                </a:highlight>
                <a:latin typeface="Roboto"/>
                <a:ea typeface="Roboto"/>
                <a:cs typeface="Roboto"/>
                <a:sym typeface="Roboto"/>
              </a:rPr>
              <a:t> - Removes features that have a variance below a threshold. </a:t>
            </a:r>
            <a:endParaRPr sz="1600">
              <a:solidFill>
                <a:srgbClr val="172B4D"/>
              </a:solidFill>
              <a:highlight>
                <a:schemeClr val="lt1"/>
              </a:highlight>
              <a:latin typeface="Roboto"/>
              <a:ea typeface="Roboto"/>
              <a:cs typeface="Roboto"/>
              <a:sym typeface="Roboto"/>
            </a:endParaRPr>
          </a:p>
          <a:p>
            <a:pPr indent="-330200" lvl="0" marL="914400" rtl="0" algn="l">
              <a:lnSpc>
                <a:spcPct val="115000"/>
              </a:lnSpc>
              <a:spcBef>
                <a:spcPts val="0"/>
              </a:spcBef>
              <a:spcAft>
                <a:spcPts val="0"/>
              </a:spcAft>
              <a:buClr>
                <a:srgbClr val="172B4D"/>
              </a:buClr>
              <a:buSzPts val="1600"/>
              <a:buFont typeface="Roboto"/>
              <a:buChar char="●"/>
            </a:pPr>
            <a:r>
              <a:rPr b="1" lang="en" sz="1600">
                <a:solidFill>
                  <a:srgbClr val="172B4D"/>
                </a:solidFill>
                <a:highlight>
                  <a:schemeClr val="lt1"/>
                </a:highlight>
                <a:latin typeface="Roboto"/>
                <a:ea typeface="Roboto"/>
                <a:cs typeface="Roboto"/>
                <a:sym typeface="Roboto"/>
              </a:rPr>
              <a:t>Correlation filter methods</a:t>
            </a:r>
            <a:endParaRPr sz="1600">
              <a:solidFill>
                <a:srgbClr val="172B4D"/>
              </a:solidFill>
              <a:highlight>
                <a:schemeClr val="lt1"/>
              </a:highlight>
              <a:latin typeface="Roboto"/>
              <a:ea typeface="Roboto"/>
              <a:cs typeface="Roboto"/>
              <a:sym typeface="Roboto"/>
            </a:endParaRPr>
          </a:p>
          <a:p>
            <a:pPr indent="-330200" lvl="0" marL="9144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Others</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cb2a9a12c9_0_16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300"/>
              <a:buFont typeface="Arial"/>
              <a:buNone/>
            </a:pPr>
            <a:r>
              <a:rPr b="1" lang="en" sz="2400">
                <a:solidFill>
                  <a:srgbClr val="2DC5FA"/>
                </a:solidFill>
                <a:latin typeface="Montserrat"/>
                <a:ea typeface="Montserrat"/>
                <a:cs typeface="Montserrat"/>
                <a:sym typeface="Montserrat"/>
              </a:rPr>
              <a:t>EVALUATING A CLASSIFICATION MODEL</a:t>
            </a:r>
            <a:endParaRPr sz="2400">
              <a:solidFill>
                <a:srgbClr val="2DC5FA"/>
              </a:solidFill>
              <a:latin typeface="Montserrat"/>
              <a:ea typeface="Montserrat"/>
              <a:cs typeface="Montserrat"/>
              <a:sym typeface="Montserrat"/>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gcb2a9a12c9_0_139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EVALUATING A CLASSIFICATION MODEL</a:t>
            </a:r>
            <a:endParaRPr b="0" i="0" sz="2100" u="none" cap="none" strike="noStrike">
              <a:solidFill>
                <a:srgbClr val="2DC5FA"/>
              </a:solidFill>
              <a:latin typeface="Montserrat"/>
              <a:ea typeface="Montserrat"/>
              <a:cs typeface="Montserrat"/>
              <a:sym typeface="Montserrat"/>
            </a:endParaRPr>
          </a:p>
        </p:txBody>
      </p:sp>
      <p:sp>
        <p:nvSpPr>
          <p:cNvPr id="619" name="Google Shape;619;gcb2a9a12c9_0_139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20" name="Google Shape;620;gcb2a9a12c9_0_139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0"/>
              </a:spcBef>
              <a:spcAft>
                <a:spcPts val="0"/>
              </a:spcAft>
              <a:buClr>
                <a:srgbClr val="172B4D"/>
              </a:buClr>
              <a:buSzPts val="1550"/>
              <a:buFont typeface="Roboto"/>
              <a:buChar char="●"/>
            </a:pPr>
            <a:r>
              <a:rPr b="0" i="0" lang="en" sz="1800" u="none" cap="none" strike="noStrike">
                <a:solidFill>
                  <a:srgbClr val="172B4D"/>
                </a:solidFill>
                <a:highlight>
                  <a:srgbClr val="FFFFFF"/>
                </a:highlight>
                <a:latin typeface="Roboto"/>
                <a:ea typeface="Roboto"/>
                <a:cs typeface="Roboto"/>
                <a:sym typeface="Roboto"/>
              </a:rPr>
              <a:t>How we can evaluate the model?</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Now we have labels instead of numbers!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can’t simply compare numbers.</a:t>
            </a:r>
            <a:endParaRPr b="0" i="0" sz="1800" u="none" cap="none" strike="noStrike">
              <a:solidFill>
                <a:srgbClr val="172B4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ctr">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gcb2a9a12c9_0_1396"/>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626" name="Google Shape;626;gcb2a9a12c9_0_139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27" name="Google Shape;627;gcb2a9a12c9_0_1396"/>
          <p:cNvGrpSpPr/>
          <p:nvPr/>
        </p:nvGrpSpPr>
        <p:grpSpPr>
          <a:xfrm>
            <a:off x="2664625" y="1900250"/>
            <a:ext cx="3094544" cy="2689500"/>
            <a:chOff x="2588425" y="1671650"/>
            <a:chExt cx="3094544" cy="2689500"/>
          </a:xfrm>
        </p:grpSpPr>
        <p:sp>
          <p:nvSpPr>
            <p:cNvPr id="628" name="Google Shape;628;gcb2a9a12c9_0_1396"/>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cb2a9a12c9_0_1396"/>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cb2a9a12c9_0_1396"/>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cb2a9a12c9_0_1396"/>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cb2a9a12c9_0_1396"/>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cb2a9a12c9_0_1396"/>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634" name="Google Shape;634;gcb2a9a12c9_0_1396"/>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635" name="Google Shape;635;gcb2a9a12c9_0_1396"/>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636" name="Google Shape;636;gcb2a9a12c9_0_1396"/>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637" name="Google Shape;637;gcb2a9a12c9_0_1396"/>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638" name="Google Shape;638;gcb2a9a12c9_0_1396"/>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639" name="Google Shape;639;gcb2a9a12c9_0_1396"/>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40" name="Google Shape;640;gcb2a9a12c9_0_1396"/>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41" name="Google Shape;641;gcb2a9a12c9_0_1396"/>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42" name="Google Shape;642;gcb2a9a12c9_0_1396"/>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43" name="Google Shape;643;gcb2a9a12c9_0_1396"/>
          <p:cNvSpPr txBox="1"/>
          <p:nvPr/>
        </p:nvSpPr>
        <p:spPr>
          <a:xfrm>
            <a:off x="6492625" y="1905625"/>
            <a:ext cx="215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 can display the confusion matrix using sklearn </a:t>
            </a:r>
            <a:r>
              <a:rPr b="0" i="0" lang="en" sz="1400" u="sng" cap="none" strike="noStrike">
                <a:solidFill>
                  <a:schemeClr val="hlink"/>
                </a:solidFill>
                <a:latin typeface="Arial"/>
                <a:ea typeface="Arial"/>
                <a:cs typeface="Arial"/>
                <a:sym typeface="Arial"/>
                <a:hlinkClick r:id="rId4"/>
              </a:rPr>
              <a:t>plot_confussion_matrix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However, be aware that sklearn exchanges rows and columns!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gcb2a9a12c9_0_1418"/>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649" name="Google Shape;649;gcb2a9a12c9_0_141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50" name="Google Shape;650;gcb2a9a12c9_0_1418"/>
          <p:cNvGrpSpPr/>
          <p:nvPr/>
        </p:nvGrpSpPr>
        <p:grpSpPr>
          <a:xfrm>
            <a:off x="2664625" y="1900250"/>
            <a:ext cx="3094544" cy="2689500"/>
            <a:chOff x="2588425" y="1671650"/>
            <a:chExt cx="3094544" cy="2689500"/>
          </a:xfrm>
        </p:grpSpPr>
        <p:sp>
          <p:nvSpPr>
            <p:cNvPr id="651" name="Google Shape;651;gcb2a9a12c9_0_1418"/>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cb2a9a12c9_0_1418"/>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cb2a9a12c9_0_1418"/>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cb2a9a12c9_0_1418"/>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cb2a9a12c9_0_1418"/>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cb2a9a12c9_0_1418"/>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657" name="Google Shape;657;gcb2a9a12c9_0_1418"/>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658" name="Google Shape;658;gcb2a9a12c9_0_1418"/>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659" name="Google Shape;659;gcb2a9a12c9_0_1418"/>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660" name="Google Shape;660;gcb2a9a12c9_0_1418"/>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661" name="Google Shape;661;gcb2a9a12c9_0_1418"/>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662" name="Google Shape;662;gcb2a9a12c9_0_1418"/>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63" name="Google Shape;663;gcb2a9a12c9_0_1418"/>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64" name="Google Shape;664;gcb2a9a12c9_0_1418"/>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65" name="Google Shape;665;gcb2a9a12c9_0_1418"/>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66" name="Google Shape;666;gcb2a9a12c9_0_1418"/>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667" name="Google Shape;667;gcb2a9a12c9_0_1418"/>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sp>
        <p:nvSpPr>
          <p:cNvPr id="668" name="Google Shape;668;gcb2a9a12c9_0_1418"/>
          <p:cNvSpPr txBox="1"/>
          <p:nvPr/>
        </p:nvSpPr>
        <p:spPr>
          <a:xfrm>
            <a:off x="6407950" y="1939525"/>
            <a:ext cx="1950300" cy="66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are deemed to fail what kind of error do you prefer to make?</a:t>
            </a:r>
            <a:endParaRPr b="0" i="0" sz="1400" u="none" cap="none" strike="noStrike">
              <a:solidFill>
                <a:srgbClr val="000000"/>
              </a:solidFill>
              <a:latin typeface="Arial"/>
              <a:ea typeface="Arial"/>
              <a:cs typeface="Arial"/>
              <a:sym typeface="Arial"/>
            </a:endParaRPr>
          </a:p>
        </p:txBody>
      </p:sp>
      <p:pic>
        <p:nvPicPr>
          <p:cNvPr id="669" name="Google Shape;669;gcb2a9a12c9_0_1418"/>
          <p:cNvPicPr preferRelativeResize="0"/>
          <p:nvPr/>
        </p:nvPicPr>
        <p:blipFill rotWithShape="1">
          <a:blip r:embed="rId4">
            <a:alphaModFix/>
          </a:blip>
          <a:srcRect b="0" l="0" r="0" t="0"/>
          <a:stretch/>
        </p:blipFill>
        <p:spPr>
          <a:xfrm>
            <a:off x="6543798" y="3014450"/>
            <a:ext cx="1575300" cy="157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gcb2a9a12c9_0_1499"/>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675" name="Google Shape;675;gcb2a9a12c9_0_149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76" name="Google Shape;676;gcb2a9a12c9_0_1499"/>
          <p:cNvGrpSpPr/>
          <p:nvPr/>
        </p:nvGrpSpPr>
        <p:grpSpPr>
          <a:xfrm>
            <a:off x="2664625" y="1900250"/>
            <a:ext cx="3094544" cy="2689500"/>
            <a:chOff x="2588425" y="1671650"/>
            <a:chExt cx="3094544" cy="2689500"/>
          </a:xfrm>
        </p:grpSpPr>
        <p:sp>
          <p:nvSpPr>
            <p:cNvPr id="677" name="Google Shape;677;gcb2a9a12c9_0_1499"/>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cb2a9a12c9_0_1499"/>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cb2a9a12c9_0_1499"/>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cb2a9a12c9_0_1499"/>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cb2a9a12c9_0_1499"/>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cb2a9a12c9_0_1499"/>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683" name="Google Shape;683;gcb2a9a12c9_0_1499"/>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684" name="Google Shape;684;gcb2a9a12c9_0_1499"/>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685" name="Google Shape;685;gcb2a9a12c9_0_1499"/>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686" name="Google Shape;686;gcb2a9a12c9_0_1499"/>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687" name="Google Shape;687;gcb2a9a12c9_0_1499"/>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688" name="Google Shape;688;gcb2a9a12c9_0_1499"/>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89" name="Google Shape;689;gcb2a9a12c9_0_1499"/>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90" name="Google Shape;690;gcb2a9a12c9_0_1499"/>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691" name="Google Shape;691;gcb2a9a12c9_0_1499"/>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692" name="Google Shape;692;gcb2a9a12c9_0_1499"/>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693" name="Google Shape;693;gcb2a9a12c9_0_1499"/>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sp>
        <p:nvSpPr>
          <p:cNvPr id="694" name="Google Shape;694;gcb2a9a12c9_0_1499"/>
          <p:cNvSpPr txBox="1"/>
          <p:nvPr/>
        </p:nvSpPr>
        <p:spPr>
          <a:xfrm>
            <a:off x="5947175" y="18990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DC5FA"/>
                </a:solidFill>
                <a:latin typeface="Arial"/>
                <a:ea typeface="Arial"/>
                <a:cs typeface="Arial"/>
                <a:sym typeface="Arial"/>
              </a:rPr>
              <a:t>Accuracy = (TP+TN)/(TP+TN+FP+FN)</a:t>
            </a:r>
            <a:endParaRPr b="1" i="0" sz="1400" u="none" cap="none" strike="noStrike">
              <a:solidFill>
                <a:srgbClr val="2DC5FA"/>
              </a:solidFill>
              <a:latin typeface="Arial"/>
              <a:ea typeface="Arial"/>
              <a:cs typeface="Arial"/>
              <a:sym typeface="Arial"/>
            </a:endParaRPr>
          </a:p>
        </p:txBody>
      </p:sp>
      <p:sp>
        <p:nvSpPr>
          <p:cNvPr id="695" name="Google Shape;695;gcb2a9a12c9_0_1499"/>
          <p:cNvSpPr txBox="1"/>
          <p:nvPr/>
        </p:nvSpPr>
        <p:spPr>
          <a:xfrm>
            <a:off x="5870975" y="2508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900FF"/>
                </a:solidFill>
                <a:latin typeface="Arial"/>
                <a:ea typeface="Arial"/>
                <a:cs typeface="Arial"/>
                <a:sym typeface="Arial"/>
              </a:rPr>
              <a:t>Precision = (TP)/(TP+FP)</a:t>
            </a:r>
            <a:endParaRPr b="1" i="0" sz="1400" u="none" cap="none" strike="noStrike">
              <a:solidFill>
                <a:srgbClr val="9900FF"/>
              </a:solidFill>
              <a:latin typeface="Arial"/>
              <a:ea typeface="Arial"/>
              <a:cs typeface="Arial"/>
              <a:sym typeface="Arial"/>
            </a:endParaRPr>
          </a:p>
        </p:txBody>
      </p:sp>
      <p:sp>
        <p:nvSpPr>
          <p:cNvPr id="696" name="Google Shape;696;gcb2a9a12c9_0_1499"/>
          <p:cNvSpPr txBox="1"/>
          <p:nvPr/>
        </p:nvSpPr>
        <p:spPr>
          <a:xfrm>
            <a:off x="5947175" y="2889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900"/>
                </a:solidFill>
                <a:latin typeface="Arial"/>
                <a:ea typeface="Arial"/>
                <a:cs typeface="Arial"/>
                <a:sym typeface="Arial"/>
              </a:rPr>
              <a:t>Recall = (TP)/(TP+FN)</a:t>
            </a:r>
            <a:endParaRPr b="1" i="0" sz="1400" u="none" cap="none" strike="noStrike">
              <a:solidFill>
                <a:srgbClr val="FF9900"/>
              </a:solidFill>
              <a:latin typeface="Arial"/>
              <a:ea typeface="Arial"/>
              <a:cs typeface="Arial"/>
              <a:sym typeface="Arial"/>
            </a:endParaRPr>
          </a:p>
        </p:txBody>
      </p:sp>
      <p:cxnSp>
        <p:nvCxnSpPr>
          <p:cNvPr id="697" name="Google Shape;697;gcb2a9a12c9_0_1499"/>
          <p:cNvCxnSpPr/>
          <p:nvPr/>
        </p:nvCxnSpPr>
        <p:spPr>
          <a:xfrm>
            <a:off x="2680100" y="2330600"/>
            <a:ext cx="3068400" cy="0"/>
          </a:xfrm>
          <a:prstGeom prst="straightConnector1">
            <a:avLst/>
          </a:prstGeom>
          <a:noFill/>
          <a:ln cap="flat" cmpd="sng" w="28575">
            <a:solidFill>
              <a:srgbClr val="9900FF"/>
            </a:solidFill>
            <a:prstDash val="solid"/>
            <a:round/>
            <a:headEnd len="sm" w="sm" type="none"/>
            <a:tailEnd len="med" w="med" type="triangle"/>
          </a:ln>
        </p:spPr>
      </p:cxnSp>
      <p:cxnSp>
        <p:nvCxnSpPr>
          <p:cNvPr id="698" name="Google Shape;698;gcb2a9a12c9_0_1499"/>
          <p:cNvCxnSpPr/>
          <p:nvPr/>
        </p:nvCxnSpPr>
        <p:spPr>
          <a:xfrm flipH="1">
            <a:off x="3386300" y="2087175"/>
            <a:ext cx="16500" cy="2453100"/>
          </a:xfrm>
          <a:prstGeom prst="straightConnector1">
            <a:avLst/>
          </a:prstGeom>
          <a:noFill/>
          <a:ln cap="flat" cmpd="sng" w="28575">
            <a:solidFill>
              <a:srgbClr val="FF9900"/>
            </a:solidFill>
            <a:prstDash val="solid"/>
            <a:round/>
            <a:headEnd len="sm" w="sm" type="none"/>
            <a:tailEnd len="med" w="med" type="triangle"/>
          </a:ln>
        </p:spPr>
      </p:cxnSp>
      <p:sp>
        <p:nvSpPr>
          <p:cNvPr id="699" name="Google Shape;699;gcb2a9a12c9_0_1499"/>
          <p:cNvSpPr txBox="1"/>
          <p:nvPr/>
        </p:nvSpPr>
        <p:spPr>
          <a:xfrm>
            <a:off x="5870975" y="3270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F1 = 2 *(Precision*Recall)/(Precision + Recall)</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cb2a9a12c9_0_78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705" name="Google Shape;705;gcb2a9a12c9_0_78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Bias/Variance Trade-off</a:t>
            </a:r>
            <a:endParaRPr>
              <a:latin typeface="Montserrat"/>
              <a:ea typeface="Montserrat"/>
              <a:cs typeface="Montserrat"/>
              <a:sym typeface="Montserrat"/>
            </a:endParaRPr>
          </a:p>
        </p:txBody>
      </p:sp>
      <p:pic>
        <p:nvPicPr>
          <p:cNvPr id="706" name="Google Shape;706;gcb2a9a12c9_0_78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gcb2a9a12c9_0_803"/>
          <p:cNvSpPr txBox="1"/>
          <p:nvPr/>
        </p:nvSpPr>
        <p:spPr>
          <a:xfrm>
            <a:off x="585600" y="900825"/>
            <a:ext cx="56907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Using Linear Regression </a:t>
            </a:r>
            <a:r>
              <a:rPr b="1" i="0" lang="en" sz="2300" u="none" cap="none" strike="noStrike">
                <a:solidFill>
                  <a:srgbClr val="2DC5FA"/>
                </a:solidFill>
                <a:latin typeface="Montserrat"/>
                <a:ea typeface="Montserrat"/>
                <a:cs typeface="Montserrat"/>
                <a:sym typeface="Montserrat"/>
              </a:rPr>
              <a:t>To Predict Median House Value</a:t>
            </a:r>
            <a:endParaRPr b="0" i="0" sz="2300" u="none" cap="none" strike="noStrike">
              <a:solidFill>
                <a:srgbClr val="2DC5FA"/>
              </a:solidFill>
              <a:latin typeface="Montserrat"/>
              <a:ea typeface="Montserrat"/>
              <a:cs typeface="Montserrat"/>
              <a:sym typeface="Montserrat"/>
            </a:endParaRPr>
          </a:p>
        </p:txBody>
      </p:sp>
      <p:sp>
        <p:nvSpPr>
          <p:cNvPr id="712" name="Google Shape;712;gcb2a9a12c9_0_80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13" name="Google Shape;713;gcb2a9a12c9_0_803"/>
          <p:cNvPicPr preferRelativeResize="0"/>
          <p:nvPr/>
        </p:nvPicPr>
        <p:blipFill rotWithShape="1">
          <a:blip r:embed="rId4">
            <a:alphaModFix/>
          </a:blip>
          <a:srcRect b="0" l="0" r="0" t="0"/>
          <a:stretch/>
        </p:blipFill>
        <p:spPr>
          <a:xfrm>
            <a:off x="4420600" y="1544000"/>
            <a:ext cx="4163870" cy="32265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pic>
        <p:nvPicPr>
          <p:cNvPr id="718" name="Google Shape;718;gcb2a9a12c9_0_809"/>
          <p:cNvPicPr preferRelativeResize="0"/>
          <p:nvPr/>
        </p:nvPicPr>
        <p:blipFill rotWithShape="1">
          <a:blip r:embed="rId4">
            <a:alphaModFix/>
          </a:blip>
          <a:srcRect b="0" l="0" r="0" t="0"/>
          <a:stretch/>
        </p:blipFill>
        <p:spPr>
          <a:xfrm>
            <a:off x="4444638" y="1555275"/>
            <a:ext cx="4115800" cy="3204035"/>
          </a:xfrm>
          <a:prstGeom prst="rect">
            <a:avLst/>
          </a:prstGeom>
          <a:noFill/>
          <a:ln>
            <a:noFill/>
          </a:ln>
        </p:spPr>
      </p:pic>
      <p:sp>
        <p:nvSpPr>
          <p:cNvPr id="719" name="Google Shape;719;gcb2a9a12c9_0_809"/>
          <p:cNvSpPr txBox="1"/>
          <p:nvPr/>
        </p:nvSpPr>
        <p:spPr>
          <a:xfrm>
            <a:off x="585600" y="900825"/>
            <a:ext cx="56907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Using KNN </a:t>
            </a:r>
            <a:r>
              <a:rPr b="1" i="0" lang="en" sz="2300" u="none" cap="none" strike="noStrike">
                <a:solidFill>
                  <a:srgbClr val="2DC5FA"/>
                </a:solidFill>
                <a:latin typeface="Montserrat"/>
                <a:ea typeface="Montserrat"/>
                <a:cs typeface="Montserrat"/>
                <a:sym typeface="Montserrat"/>
              </a:rPr>
              <a:t>To Predict </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Median House Value</a:t>
            </a:r>
            <a:endParaRPr b="0" i="0" sz="2300" u="none" cap="none" strike="noStrike">
              <a:solidFill>
                <a:srgbClr val="2DC5FA"/>
              </a:solidFill>
              <a:latin typeface="Montserrat"/>
              <a:ea typeface="Montserrat"/>
              <a:cs typeface="Montserrat"/>
              <a:sym typeface="Montserrat"/>
            </a:endParaRPr>
          </a:p>
        </p:txBody>
      </p:sp>
      <p:sp>
        <p:nvSpPr>
          <p:cNvPr id="720" name="Google Shape;720;gcb2a9a12c9_0_80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4" name="Shape 724"/>
        <p:cNvGrpSpPr/>
        <p:nvPr/>
      </p:nvGrpSpPr>
      <p:grpSpPr>
        <a:xfrm>
          <a:off x="0" y="0"/>
          <a:ext cx="0" cy="0"/>
          <a:chOff x="0" y="0"/>
          <a:chExt cx="0" cy="0"/>
        </a:xfrm>
      </p:grpSpPr>
      <p:sp>
        <p:nvSpPr>
          <p:cNvPr id="725" name="Google Shape;725;gcb2a9a12c9_0_815"/>
          <p:cNvSpPr txBox="1"/>
          <p:nvPr/>
        </p:nvSpPr>
        <p:spPr>
          <a:xfrm>
            <a:off x="7459475" y="309813"/>
            <a:ext cx="1311600" cy="15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0"/>
              <a:buFont typeface="Arial"/>
              <a:buNone/>
            </a:pPr>
            <a:r>
              <a:rPr b="0" i="0" lang="en" sz="9000" u="none" cap="none" strike="noStrike">
                <a:solidFill>
                  <a:srgbClr val="000000"/>
                </a:solidFill>
                <a:latin typeface="Arial"/>
                <a:ea typeface="Arial"/>
                <a:cs typeface="Arial"/>
                <a:sym typeface="Arial"/>
              </a:rPr>
              <a:t>🤹🏽</a:t>
            </a:r>
            <a:endParaRPr b="0" i="0" sz="9000" u="none" cap="none" strike="noStrike">
              <a:solidFill>
                <a:srgbClr val="000000"/>
              </a:solidFill>
              <a:latin typeface="Arial"/>
              <a:ea typeface="Arial"/>
              <a:cs typeface="Arial"/>
              <a:sym typeface="Arial"/>
            </a:endParaRPr>
          </a:p>
        </p:txBody>
      </p:sp>
      <p:sp>
        <p:nvSpPr>
          <p:cNvPr id="726" name="Google Shape;726;gcb2a9a12c9_0_815"/>
          <p:cNvSpPr txBox="1"/>
          <p:nvPr/>
        </p:nvSpPr>
        <p:spPr>
          <a:xfrm>
            <a:off x="484950" y="33143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BIAS </a:t>
            </a:r>
            <a:r>
              <a:rPr b="1" i="0" lang="en" sz="5000" u="none" cap="none" strike="noStrike">
                <a:solidFill>
                  <a:srgbClr val="2DC5FA"/>
                </a:solidFill>
                <a:latin typeface="Montserrat"/>
                <a:ea typeface="Montserrat"/>
                <a:cs typeface="Montserrat"/>
                <a:sym typeface="Montserrat"/>
              </a:rPr>
              <a:t>/ VARIANCE </a:t>
            </a:r>
            <a:r>
              <a:rPr b="1" i="0" lang="en" sz="5000" u="none" cap="none" strike="noStrike">
                <a:solidFill>
                  <a:srgbClr val="434343"/>
                </a:solidFill>
                <a:latin typeface="Montserrat"/>
                <a:ea typeface="Montserrat"/>
                <a:cs typeface="Montserrat"/>
                <a:sym typeface="Montserrat"/>
              </a:rPr>
              <a:t>trade-off </a:t>
            </a:r>
            <a:endParaRPr b="1" i="0" sz="5000" u="none" cap="none" strike="noStrike">
              <a:solidFill>
                <a:srgbClr val="FFD966"/>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gcb2a9a12c9_0_820"/>
          <p:cNvSpPr txBox="1"/>
          <p:nvPr/>
        </p:nvSpPr>
        <p:spPr>
          <a:xfrm>
            <a:off x="805675" y="1609675"/>
            <a:ext cx="3607800" cy="2164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F27471"/>
                </a:solidFill>
                <a:latin typeface="Montserrat"/>
                <a:ea typeface="Montserrat"/>
                <a:cs typeface="Montserrat"/>
                <a:sym typeface="Montserrat"/>
              </a:rPr>
              <a:t>Prediction line</a:t>
            </a:r>
            <a:r>
              <a:rPr b="0" i="0" lang="en" sz="1400" u="none" cap="none" strike="noStrike">
                <a:solidFill>
                  <a:srgbClr val="000000"/>
                </a:solidFill>
                <a:latin typeface="Montserrat"/>
                <a:ea typeface="Montserrat"/>
                <a:cs typeface="Montserrat"/>
                <a:sym typeface="Montserrat"/>
              </a:rPr>
              <a:t> is following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very closely with the training data.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There is very </a:t>
            </a:r>
            <a:r>
              <a:rPr b="0" i="0" lang="en" sz="1400" u="sng" cap="none" strike="noStrike">
                <a:solidFill>
                  <a:srgbClr val="000000"/>
                </a:solidFill>
                <a:latin typeface="Montserrat"/>
                <a:ea typeface="Montserrat"/>
                <a:cs typeface="Montserrat"/>
                <a:sym typeface="Montserrat"/>
              </a:rPr>
              <a:t>high variance</a:t>
            </a:r>
            <a:endParaRPr b="0" i="0" sz="1400" u="sng"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Montserrat"/>
                <a:ea typeface="Montserrat"/>
                <a:cs typeface="Montserrat"/>
                <a:sym typeface="Montserrat"/>
              </a:rPr>
              <a:t>Bias is very low</a:t>
            </a: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as there is less difference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between actual and predicted value </a:t>
            </a:r>
            <a:endParaRPr b="0" i="0" sz="1400" u="none" cap="none" strike="noStrike">
              <a:solidFill>
                <a:srgbClr val="000000"/>
              </a:solidFill>
              <a:latin typeface="Montserrat"/>
              <a:ea typeface="Montserrat"/>
              <a:cs typeface="Montserrat"/>
              <a:sym typeface="Montserrat"/>
            </a:endParaRPr>
          </a:p>
        </p:txBody>
      </p:sp>
      <p:sp>
        <p:nvSpPr>
          <p:cNvPr id="732" name="Google Shape;732;gcb2a9a12c9_0_820"/>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BIAS/VARIANCE</a:t>
            </a:r>
            <a:r>
              <a:rPr b="1" i="0" lang="en" sz="2300" u="none" cap="none" strike="noStrike">
                <a:solidFill>
                  <a:srgbClr val="434343"/>
                </a:solidFill>
                <a:latin typeface="Montserrat"/>
                <a:ea typeface="Montserrat"/>
                <a:cs typeface="Montserrat"/>
                <a:sym typeface="Montserrat"/>
              </a:rPr>
              <a:t> Trade-off</a:t>
            </a:r>
            <a:endParaRPr b="0" i="0" sz="2300" u="none" cap="none" strike="noStrike">
              <a:solidFill>
                <a:srgbClr val="434343"/>
              </a:solidFill>
              <a:latin typeface="Montserrat"/>
              <a:ea typeface="Montserrat"/>
              <a:cs typeface="Montserrat"/>
              <a:sym typeface="Montserrat"/>
            </a:endParaRPr>
          </a:p>
        </p:txBody>
      </p:sp>
      <p:sp>
        <p:nvSpPr>
          <p:cNvPr id="733" name="Google Shape;733;gcb2a9a12c9_0_82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34" name="Google Shape;734;gcb2a9a12c9_0_820"/>
          <p:cNvPicPr preferRelativeResize="0"/>
          <p:nvPr/>
        </p:nvPicPr>
        <p:blipFill rotWithShape="1">
          <a:blip r:embed="rId4">
            <a:alphaModFix/>
          </a:blip>
          <a:srcRect b="0" l="0" r="0" t="0"/>
          <a:stretch/>
        </p:blipFill>
        <p:spPr>
          <a:xfrm>
            <a:off x="4565875" y="1291850"/>
            <a:ext cx="3958940" cy="321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gcb2a9a12c9_0_8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WRAPPER METHODS</a:t>
            </a:r>
            <a:endParaRPr b="0" i="0" sz="2100" u="none" cap="none" strike="noStrike">
              <a:solidFill>
                <a:srgbClr val="2DC5FA"/>
              </a:solidFill>
              <a:latin typeface="Montserrat"/>
              <a:ea typeface="Montserrat"/>
              <a:cs typeface="Montserrat"/>
              <a:sym typeface="Montserrat"/>
            </a:endParaRPr>
          </a:p>
        </p:txBody>
      </p:sp>
      <p:sp>
        <p:nvSpPr>
          <p:cNvPr id="317" name="Google Shape;317;gcb2a9a12c9_0_8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18" name="Google Shape;318;gcb2a9a12c9_0_81"/>
          <p:cNvSpPr txBox="1"/>
          <p:nvPr/>
        </p:nvSpPr>
        <p:spPr>
          <a:xfrm>
            <a:off x="707225" y="1521625"/>
            <a:ext cx="7758000" cy="32340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These methods use a </a:t>
            </a:r>
            <a:r>
              <a:rPr b="1" i="0" lang="en" sz="1500" u="none" cap="none" strike="noStrike">
                <a:solidFill>
                  <a:srgbClr val="172B4D"/>
                </a:solidFill>
                <a:highlight>
                  <a:srgbClr val="FFFFFF"/>
                </a:highlight>
                <a:latin typeface="Roboto"/>
                <a:ea typeface="Roboto"/>
                <a:cs typeface="Roboto"/>
                <a:sym typeface="Roboto"/>
              </a:rPr>
              <a:t>machine learning algorithm to evaluate a subset of features.</a:t>
            </a:r>
            <a:r>
              <a:rPr b="0" i="0" lang="en" sz="1500" u="none" cap="none" strike="noStrike">
                <a:solidFill>
                  <a:srgbClr val="172B4D"/>
                </a:solidFill>
                <a:highlight>
                  <a:srgbClr val="FFFFFF"/>
                </a:highlight>
                <a:latin typeface="Roboto"/>
                <a:ea typeface="Roboto"/>
                <a:cs typeface="Roboto"/>
                <a:sym typeface="Roboto"/>
              </a:rPr>
              <a:t> The basic process is as follows:</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Select a subset of features</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Build the machine learning model</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Evaluate the performance</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Repeat the process with a new subset of features</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just">
              <a:lnSpc>
                <a:spcPct val="115000"/>
              </a:lnSpc>
              <a:spcBef>
                <a:spcPts val="0"/>
              </a:spcBef>
              <a:spcAft>
                <a:spcPts val="0"/>
              </a:spcAft>
              <a:buClr>
                <a:srgbClr val="172B4D"/>
              </a:buClr>
              <a:buSzPts val="1500"/>
              <a:buFont typeface="Roboto"/>
              <a:buChar char="●"/>
            </a:pPr>
            <a:r>
              <a:rPr lang="en" sz="1500">
                <a:solidFill>
                  <a:srgbClr val="172B4D"/>
                </a:solidFill>
                <a:highlight>
                  <a:srgbClr val="FFFFFF"/>
                </a:highlight>
                <a:latin typeface="Roboto"/>
                <a:ea typeface="Roboto"/>
                <a:cs typeface="Roboto"/>
                <a:sym typeface="Roboto"/>
              </a:rPr>
              <a:t>RFE ( Recursive Feature Elimination).</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pic>
        <p:nvPicPr>
          <p:cNvPr id="739" name="Google Shape;739;gcb2a9a12c9_0_827"/>
          <p:cNvPicPr preferRelativeResize="0"/>
          <p:nvPr/>
        </p:nvPicPr>
        <p:blipFill rotWithShape="1">
          <a:blip r:embed="rId4">
            <a:alphaModFix/>
          </a:blip>
          <a:srcRect b="0" l="0" r="0" t="0"/>
          <a:stretch/>
        </p:blipFill>
        <p:spPr>
          <a:xfrm>
            <a:off x="4565876" y="1291850"/>
            <a:ext cx="3886525" cy="3230624"/>
          </a:xfrm>
          <a:prstGeom prst="rect">
            <a:avLst/>
          </a:prstGeom>
          <a:noFill/>
          <a:ln>
            <a:noFill/>
          </a:ln>
        </p:spPr>
      </p:pic>
      <p:sp>
        <p:nvSpPr>
          <p:cNvPr id="740" name="Google Shape;740;gcb2a9a12c9_0_827"/>
          <p:cNvSpPr txBox="1"/>
          <p:nvPr/>
        </p:nvSpPr>
        <p:spPr>
          <a:xfrm>
            <a:off x="805675" y="1609675"/>
            <a:ext cx="3213600" cy="2164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F27471"/>
                </a:solidFill>
                <a:latin typeface="Montserrat"/>
                <a:ea typeface="Montserrat"/>
                <a:cs typeface="Montserrat"/>
                <a:sym typeface="Montserrat"/>
              </a:rPr>
              <a:t>Prediction line</a:t>
            </a:r>
            <a:r>
              <a:rPr b="0" i="0" lang="en" sz="1400" u="none" cap="none" strike="noStrike">
                <a:solidFill>
                  <a:srgbClr val="000000"/>
                </a:solidFill>
                <a:latin typeface="Montserrat"/>
                <a:ea typeface="Montserrat"/>
                <a:cs typeface="Montserrat"/>
                <a:sym typeface="Montserrat"/>
              </a:rPr>
              <a:t> is following</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training data but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Montserrat"/>
                <a:ea typeface="Montserrat"/>
                <a:cs typeface="Montserrat"/>
                <a:sym typeface="Montserrat"/>
              </a:rPr>
              <a:t>not as much as the previous case.</a:t>
            </a: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Montserrat"/>
                <a:ea typeface="Montserrat"/>
                <a:cs typeface="Montserrat"/>
                <a:sym typeface="Montserrat"/>
              </a:rPr>
              <a:t>Variance is a lot lower</a:t>
            </a: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than the previous case </a:t>
            </a:r>
            <a:endParaRPr b="0" i="0" sz="1400" u="none" cap="none" strike="noStrike">
              <a:solidFill>
                <a:srgbClr val="000000"/>
              </a:solidFill>
              <a:latin typeface="Montserrat"/>
              <a:ea typeface="Montserrat"/>
              <a:cs typeface="Montserrat"/>
              <a:sym typeface="Montserrat"/>
            </a:endParaRPr>
          </a:p>
        </p:txBody>
      </p:sp>
      <p:sp>
        <p:nvSpPr>
          <p:cNvPr id="741" name="Google Shape;741;gcb2a9a12c9_0_827"/>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BIAS/VARIANCE</a:t>
            </a:r>
            <a:r>
              <a:rPr b="1" i="0" lang="en" sz="2300" u="none" cap="none" strike="noStrike">
                <a:solidFill>
                  <a:srgbClr val="434343"/>
                </a:solidFill>
                <a:latin typeface="Montserrat"/>
                <a:ea typeface="Montserrat"/>
                <a:cs typeface="Montserrat"/>
                <a:sym typeface="Montserrat"/>
              </a:rPr>
              <a:t> Trade-off</a:t>
            </a:r>
            <a:endParaRPr b="0" i="0" sz="2300" u="none" cap="none" strike="noStrike">
              <a:solidFill>
                <a:srgbClr val="434343"/>
              </a:solidFill>
              <a:latin typeface="Montserrat"/>
              <a:ea typeface="Montserrat"/>
              <a:cs typeface="Montserrat"/>
              <a:sym typeface="Montserrat"/>
            </a:endParaRPr>
          </a:p>
        </p:txBody>
      </p:sp>
      <p:sp>
        <p:nvSpPr>
          <p:cNvPr id="742" name="Google Shape;742;gcb2a9a12c9_0_82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pic>
        <p:nvPicPr>
          <p:cNvPr id="747" name="Google Shape;747;gcb2a9a12c9_0_834"/>
          <p:cNvPicPr preferRelativeResize="0"/>
          <p:nvPr/>
        </p:nvPicPr>
        <p:blipFill rotWithShape="1">
          <a:blip r:embed="rId4">
            <a:alphaModFix/>
          </a:blip>
          <a:srcRect b="0" l="0" r="0" t="0"/>
          <a:stretch/>
        </p:blipFill>
        <p:spPr>
          <a:xfrm>
            <a:off x="4534400" y="1264300"/>
            <a:ext cx="3871225" cy="3292775"/>
          </a:xfrm>
          <a:prstGeom prst="rect">
            <a:avLst/>
          </a:prstGeom>
          <a:noFill/>
          <a:ln>
            <a:noFill/>
          </a:ln>
        </p:spPr>
      </p:pic>
      <p:sp>
        <p:nvSpPr>
          <p:cNvPr id="748" name="Google Shape;748;gcb2a9a12c9_0_834"/>
          <p:cNvSpPr txBox="1"/>
          <p:nvPr/>
        </p:nvSpPr>
        <p:spPr>
          <a:xfrm>
            <a:off x="805675" y="1609675"/>
            <a:ext cx="3607800" cy="2164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F27471"/>
                </a:solidFill>
                <a:latin typeface="Montserrat"/>
                <a:ea typeface="Montserrat"/>
                <a:cs typeface="Montserrat"/>
                <a:sym typeface="Montserrat"/>
              </a:rPr>
              <a:t>Prediction line</a:t>
            </a:r>
            <a:r>
              <a:rPr b="0" i="0" lang="en" sz="1400" u="none" cap="none" strike="noStrike">
                <a:solidFill>
                  <a:srgbClr val="000000"/>
                </a:solidFill>
                <a:latin typeface="Montserrat"/>
                <a:ea typeface="Montserrat"/>
                <a:cs typeface="Montserrat"/>
                <a:sym typeface="Montserrat"/>
              </a:rPr>
              <a:t> is following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training data quite loosely.</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Montserrat"/>
                <a:ea typeface="Montserrat"/>
                <a:cs typeface="Montserrat"/>
                <a:sym typeface="Montserrat"/>
              </a:rPr>
              <a:t>Variance is lower</a:t>
            </a: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than the previous case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but </a:t>
            </a:r>
            <a:r>
              <a:rPr b="0" i="0" lang="en" sz="1400" u="sng" cap="none" strike="noStrike">
                <a:solidFill>
                  <a:srgbClr val="000000"/>
                </a:solidFill>
                <a:latin typeface="Montserrat"/>
                <a:ea typeface="Montserrat"/>
                <a:cs typeface="Montserrat"/>
                <a:sym typeface="Montserrat"/>
              </a:rPr>
              <a:t>bias is increasing</a:t>
            </a:r>
            <a:endParaRPr b="0" i="0" sz="1400" u="sng" cap="none" strike="noStrike">
              <a:solidFill>
                <a:srgbClr val="000000"/>
              </a:solidFill>
              <a:latin typeface="Montserrat"/>
              <a:ea typeface="Montserrat"/>
              <a:cs typeface="Montserrat"/>
              <a:sym typeface="Montserrat"/>
            </a:endParaRPr>
          </a:p>
        </p:txBody>
      </p:sp>
      <p:sp>
        <p:nvSpPr>
          <p:cNvPr id="749" name="Google Shape;749;gcb2a9a12c9_0_834"/>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BIAS/VARIANCE</a:t>
            </a:r>
            <a:r>
              <a:rPr b="1" i="0" lang="en" sz="2300" u="none" cap="none" strike="noStrike">
                <a:solidFill>
                  <a:srgbClr val="434343"/>
                </a:solidFill>
                <a:latin typeface="Montserrat"/>
                <a:ea typeface="Montserrat"/>
                <a:cs typeface="Montserrat"/>
                <a:sym typeface="Montserrat"/>
              </a:rPr>
              <a:t> Trade-off</a:t>
            </a:r>
            <a:endParaRPr b="0" i="0" sz="2300" u="none" cap="none" strike="noStrike">
              <a:solidFill>
                <a:srgbClr val="434343"/>
              </a:solidFill>
              <a:latin typeface="Montserrat"/>
              <a:ea typeface="Montserrat"/>
              <a:cs typeface="Montserrat"/>
              <a:sym typeface="Montserrat"/>
            </a:endParaRPr>
          </a:p>
        </p:txBody>
      </p:sp>
      <p:sp>
        <p:nvSpPr>
          <p:cNvPr id="750" name="Google Shape;750;gcb2a9a12c9_0_83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4" name="Shape 754"/>
        <p:cNvGrpSpPr/>
        <p:nvPr/>
      </p:nvGrpSpPr>
      <p:grpSpPr>
        <a:xfrm>
          <a:off x="0" y="0"/>
          <a:ext cx="0" cy="0"/>
          <a:chOff x="0" y="0"/>
          <a:chExt cx="0" cy="0"/>
        </a:xfrm>
      </p:grpSpPr>
      <p:pic>
        <p:nvPicPr>
          <p:cNvPr id="755" name="Google Shape;755;gcb2a9a12c9_0_841"/>
          <p:cNvPicPr preferRelativeResize="0"/>
          <p:nvPr/>
        </p:nvPicPr>
        <p:blipFill rotWithShape="1">
          <a:blip r:embed="rId4">
            <a:alphaModFix/>
          </a:blip>
          <a:srcRect b="0" l="0" r="0" t="0"/>
          <a:stretch/>
        </p:blipFill>
        <p:spPr>
          <a:xfrm>
            <a:off x="4587250" y="1311925"/>
            <a:ext cx="3843499" cy="3224273"/>
          </a:xfrm>
          <a:prstGeom prst="rect">
            <a:avLst/>
          </a:prstGeom>
          <a:noFill/>
          <a:ln>
            <a:noFill/>
          </a:ln>
        </p:spPr>
      </p:pic>
      <p:sp>
        <p:nvSpPr>
          <p:cNvPr id="756" name="Google Shape;756;gcb2a9a12c9_0_841"/>
          <p:cNvSpPr txBox="1"/>
          <p:nvPr/>
        </p:nvSpPr>
        <p:spPr>
          <a:xfrm>
            <a:off x="805675" y="1609675"/>
            <a:ext cx="3607800" cy="2164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F27471"/>
                </a:solidFill>
                <a:latin typeface="Montserrat"/>
                <a:ea typeface="Montserrat"/>
                <a:cs typeface="Montserrat"/>
                <a:sym typeface="Montserrat"/>
              </a:rPr>
              <a:t>Prediction line</a:t>
            </a:r>
            <a:r>
              <a:rPr b="0" i="0" lang="en" sz="1400" u="none" cap="none" strike="noStrike">
                <a:solidFill>
                  <a:srgbClr val="000000"/>
                </a:solidFill>
                <a:latin typeface="Montserrat"/>
                <a:ea typeface="Montserrat"/>
                <a:cs typeface="Montserrat"/>
                <a:sym typeface="Montserrat"/>
              </a:rPr>
              <a:t> is following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training data even more loosely.</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While </a:t>
            </a:r>
            <a:r>
              <a:rPr b="0" i="0" lang="en" sz="1400" u="sng" cap="none" strike="noStrike">
                <a:solidFill>
                  <a:srgbClr val="000000"/>
                </a:solidFill>
                <a:latin typeface="Montserrat"/>
                <a:ea typeface="Montserrat"/>
                <a:cs typeface="Montserrat"/>
                <a:sym typeface="Montserrat"/>
              </a:rPr>
              <a:t>variance is slightly lower</a:t>
            </a:r>
            <a:r>
              <a:rPr b="0" i="0" lang="en" sz="14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than the previous case,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Montserrat"/>
                <a:ea typeface="Montserrat"/>
                <a:cs typeface="Montserrat"/>
                <a:sym typeface="Montserrat"/>
              </a:rPr>
              <a:t>bias is increasing.</a:t>
            </a:r>
            <a:endParaRPr b="0" i="0" sz="1400" u="sng" cap="none" strike="noStrike">
              <a:solidFill>
                <a:srgbClr val="000000"/>
              </a:solidFill>
              <a:latin typeface="Montserrat"/>
              <a:ea typeface="Montserrat"/>
              <a:cs typeface="Montserrat"/>
              <a:sym typeface="Montserrat"/>
            </a:endParaRPr>
          </a:p>
        </p:txBody>
      </p:sp>
      <p:sp>
        <p:nvSpPr>
          <p:cNvPr id="757" name="Google Shape;757;gcb2a9a12c9_0_841"/>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BIAS/VARIANCE</a:t>
            </a:r>
            <a:r>
              <a:rPr b="1" i="0" lang="en" sz="2300" u="none" cap="none" strike="noStrike">
                <a:solidFill>
                  <a:srgbClr val="434343"/>
                </a:solidFill>
                <a:latin typeface="Montserrat"/>
                <a:ea typeface="Montserrat"/>
                <a:cs typeface="Montserrat"/>
                <a:sym typeface="Montserrat"/>
              </a:rPr>
              <a:t> Trade-off</a:t>
            </a:r>
            <a:endParaRPr b="0" i="0" sz="2300" u="none" cap="none" strike="noStrike">
              <a:solidFill>
                <a:srgbClr val="434343"/>
              </a:solidFill>
              <a:latin typeface="Montserrat"/>
              <a:ea typeface="Montserrat"/>
              <a:cs typeface="Montserrat"/>
              <a:sym typeface="Montserrat"/>
            </a:endParaRPr>
          </a:p>
        </p:txBody>
      </p:sp>
      <p:sp>
        <p:nvSpPr>
          <p:cNvPr id="758" name="Google Shape;758;gcb2a9a12c9_0_84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pic>
        <p:nvPicPr>
          <p:cNvPr id="763" name="Google Shape;763;gcb2a9a12c9_0_848"/>
          <p:cNvPicPr preferRelativeResize="0"/>
          <p:nvPr/>
        </p:nvPicPr>
        <p:blipFill rotWithShape="1">
          <a:blip r:embed="rId4">
            <a:alphaModFix/>
          </a:blip>
          <a:srcRect b="0" l="0" r="0" t="0"/>
          <a:stretch/>
        </p:blipFill>
        <p:spPr>
          <a:xfrm>
            <a:off x="4586254" y="1266621"/>
            <a:ext cx="3881175" cy="3298424"/>
          </a:xfrm>
          <a:prstGeom prst="rect">
            <a:avLst/>
          </a:prstGeom>
          <a:noFill/>
          <a:ln>
            <a:noFill/>
          </a:ln>
        </p:spPr>
      </p:pic>
      <p:sp>
        <p:nvSpPr>
          <p:cNvPr id="764" name="Google Shape;764;gcb2a9a12c9_0_848"/>
          <p:cNvSpPr txBox="1"/>
          <p:nvPr/>
        </p:nvSpPr>
        <p:spPr>
          <a:xfrm>
            <a:off x="805675" y="1609675"/>
            <a:ext cx="3607800" cy="2164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sng" cap="none" strike="noStrike">
                <a:solidFill>
                  <a:srgbClr val="212353"/>
                </a:solidFill>
                <a:latin typeface="Montserrat"/>
                <a:ea typeface="Montserrat"/>
                <a:cs typeface="Montserrat"/>
                <a:sym typeface="Montserrat"/>
              </a:rPr>
              <a:t>No variance</a:t>
            </a:r>
            <a:r>
              <a:rPr b="1" i="0" lang="en" sz="1400" u="none" cap="none" strike="noStrike">
                <a:solidFill>
                  <a:srgbClr val="212353"/>
                </a:solidFill>
                <a:latin typeface="Montserrat"/>
                <a:ea typeface="Montserrat"/>
                <a:cs typeface="Montserrat"/>
                <a:sym typeface="Montserrat"/>
              </a:rPr>
              <a:t> </a:t>
            </a:r>
            <a:endParaRPr b="1" i="0" sz="1400" u="none" cap="none" strike="noStrike">
              <a:solidFill>
                <a:srgbClr val="212353"/>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212353"/>
                </a:solidFill>
                <a:latin typeface="Montserrat"/>
                <a:ea typeface="Montserrat"/>
                <a:cs typeface="Montserrat"/>
                <a:sym typeface="Montserrat"/>
              </a:rPr>
              <a:t>but </a:t>
            </a:r>
            <a:endParaRPr b="1" i="0" sz="1400" u="none" cap="none" strike="noStrike">
              <a:solidFill>
                <a:srgbClr val="212353"/>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1" i="0" lang="en" sz="1400" u="sng" cap="none" strike="noStrike">
                <a:solidFill>
                  <a:srgbClr val="212353"/>
                </a:solidFill>
                <a:latin typeface="Montserrat"/>
                <a:ea typeface="Montserrat"/>
                <a:cs typeface="Montserrat"/>
                <a:sym typeface="Montserrat"/>
              </a:rPr>
              <a:t>very high bias</a:t>
            </a:r>
            <a:endParaRPr b="0" i="0" sz="1400" u="sng" cap="none" strike="noStrike">
              <a:solidFill>
                <a:srgbClr val="212353"/>
              </a:solidFill>
              <a:latin typeface="Montserrat"/>
              <a:ea typeface="Montserrat"/>
              <a:cs typeface="Montserrat"/>
              <a:sym typeface="Montserrat"/>
            </a:endParaRPr>
          </a:p>
        </p:txBody>
      </p:sp>
      <p:sp>
        <p:nvSpPr>
          <p:cNvPr id="765" name="Google Shape;765;gcb2a9a12c9_0_848"/>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BIAS/VARIANCE</a:t>
            </a:r>
            <a:r>
              <a:rPr b="1" i="0" lang="en" sz="2300" u="none" cap="none" strike="noStrike">
                <a:solidFill>
                  <a:srgbClr val="434343"/>
                </a:solidFill>
                <a:latin typeface="Montserrat"/>
                <a:ea typeface="Montserrat"/>
                <a:cs typeface="Montserrat"/>
                <a:sym typeface="Montserrat"/>
              </a:rPr>
              <a:t> Trade-off</a:t>
            </a:r>
            <a:endParaRPr b="0" i="0" sz="2300" u="none" cap="none" strike="noStrike">
              <a:solidFill>
                <a:srgbClr val="434343"/>
              </a:solidFill>
              <a:latin typeface="Montserrat"/>
              <a:ea typeface="Montserrat"/>
              <a:cs typeface="Montserrat"/>
              <a:sym typeface="Montserrat"/>
            </a:endParaRPr>
          </a:p>
        </p:txBody>
      </p:sp>
      <p:sp>
        <p:nvSpPr>
          <p:cNvPr id="766" name="Google Shape;766;gcb2a9a12c9_0_84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cb2a9a12c9_0_1078"/>
          <p:cNvSpPr txBox="1"/>
          <p:nvPr/>
        </p:nvSpPr>
        <p:spPr>
          <a:xfrm>
            <a:off x="380200" y="4602175"/>
            <a:ext cx="852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Source: </a:t>
            </a:r>
            <a:r>
              <a:rPr lang="en" sz="1500"/>
              <a:t>http://scott.fortmann-roe.com/docs/BiasVariance.html</a:t>
            </a:r>
            <a:endParaRPr sz="1500"/>
          </a:p>
        </p:txBody>
      </p:sp>
      <p:pic>
        <p:nvPicPr>
          <p:cNvPr id="772" name="Google Shape;772;gcb2a9a12c9_0_1078"/>
          <p:cNvPicPr preferRelativeResize="0"/>
          <p:nvPr/>
        </p:nvPicPr>
        <p:blipFill>
          <a:blip r:embed="rId3">
            <a:alphaModFix/>
          </a:blip>
          <a:stretch>
            <a:fillRect/>
          </a:stretch>
        </p:blipFill>
        <p:spPr>
          <a:xfrm>
            <a:off x="1707463" y="601225"/>
            <a:ext cx="5729076" cy="3598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gcb2a9a12c9_0_855"/>
          <p:cNvSpPr txBox="1"/>
          <p:nvPr/>
        </p:nvSpPr>
        <p:spPr>
          <a:xfrm>
            <a:off x="585600" y="900825"/>
            <a:ext cx="7987200"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B064EA"/>
                </a:solidFill>
                <a:latin typeface="Montserrat"/>
                <a:ea typeface="Montserrat"/>
                <a:cs typeface="Montserrat"/>
                <a:sym typeface="Montserrat"/>
              </a:rPr>
              <a:t>NOT </a:t>
            </a:r>
            <a:r>
              <a:rPr b="1" i="0" lang="en" sz="2300" u="sng" cap="none" strike="noStrike">
                <a:solidFill>
                  <a:srgbClr val="B064EA"/>
                </a:solidFill>
                <a:latin typeface="Montserrat"/>
                <a:ea typeface="Montserrat"/>
                <a:cs typeface="Montserrat"/>
                <a:sym typeface="Montserrat"/>
              </a:rPr>
              <a:t>TOO SIMPLE</a:t>
            </a:r>
            <a:r>
              <a:rPr b="1" i="0" lang="en" sz="2300" u="none" cap="none" strike="noStrike">
                <a:solidFill>
                  <a:srgbClr val="B064EA"/>
                </a:solidFill>
                <a:latin typeface="Montserrat"/>
                <a:ea typeface="Montserrat"/>
                <a:cs typeface="Montserrat"/>
                <a:sym typeface="Montserrat"/>
              </a:rPr>
              <a:t>,</a:t>
            </a:r>
            <a:r>
              <a:rPr b="1" i="0" lang="en" sz="2300" u="none" cap="none" strike="noStrike">
                <a:solidFill>
                  <a:srgbClr val="2DC5FA"/>
                </a:solidFill>
                <a:latin typeface="Montserrat"/>
                <a:ea typeface="Montserrat"/>
                <a:cs typeface="Montserrat"/>
                <a:sym typeface="Montserrat"/>
              </a:rPr>
              <a:t> </a:t>
            </a:r>
            <a:r>
              <a:rPr b="1" i="0" lang="en" sz="2300" u="none" cap="none" strike="noStrike">
                <a:solidFill>
                  <a:srgbClr val="F27471"/>
                </a:solidFill>
                <a:latin typeface="Montserrat"/>
                <a:ea typeface="Montserrat"/>
                <a:cs typeface="Montserrat"/>
                <a:sym typeface="Montserrat"/>
              </a:rPr>
              <a:t>BUT NOT </a:t>
            </a:r>
            <a:r>
              <a:rPr b="1" i="0" lang="en" sz="2300" u="sng" cap="none" strike="noStrike">
                <a:solidFill>
                  <a:srgbClr val="F27471"/>
                </a:solidFill>
                <a:latin typeface="Montserrat"/>
                <a:ea typeface="Montserrat"/>
                <a:cs typeface="Montserrat"/>
                <a:sym typeface="Montserrat"/>
              </a:rPr>
              <a:t>TOO COMPLEX</a:t>
            </a:r>
            <a:endParaRPr b="0" i="0" sz="2300" u="sng" cap="none" strike="noStrike">
              <a:solidFill>
                <a:srgbClr val="F27471"/>
              </a:solidFill>
              <a:latin typeface="Montserrat"/>
              <a:ea typeface="Montserrat"/>
              <a:cs typeface="Montserrat"/>
              <a:sym typeface="Montserrat"/>
            </a:endParaRPr>
          </a:p>
        </p:txBody>
      </p:sp>
      <p:sp>
        <p:nvSpPr>
          <p:cNvPr id="778" name="Google Shape;778;gcb2a9a12c9_0_85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79" name="Google Shape;779;gcb2a9a12c9_0_855"/>
          <p:cNvPicPr preferRelativeResize="0"/>
          <p:nvPr/>
        </p:nvPicPr>
        <p:blipFill rotWithShape="1">
          <a:blip r:embed="rId4">
            <a:alphaModFix/>
          </a:blip>
          <a:srcRect b="0" l="0" r="0" t="0"/>
          <a:stretch/>
        </p:blipFill>
        <p:spPr>
          <a:xfrm>
            <a:off x="445425" y="1790475"/>
            <a:ext cx="2648384" cy="2250724"/>
          </a:xfrm>
          <a:prstGeom prst="rect">
            <a:avLst/>
          </a:prstGeom>
          <a:noFill/>
          <a:ln>
            <a:noFill/>
          </a:ln>
        </p:spPr>
      </p:pic>
      <p:pic>
        <p:nvPicPr>
          <p:cNvPr id="780" name="Google Shape;780;gcb2a9a12c9_0_855"/>
          <p:cNvPicPr preferRelativeResize="0"/>
          <p:nvPr/>
        </p:nvPicPr>
        <p:blipFill rotWithShape="1">
          <a:blip r:embed="rId5">
            <a:alphaModFix/>
          </a:blip>
          <a:srcRect b="0" l="0" r="0" t="0"/>
          <a:stretch/>
        </p:blipFill>
        <p:spPr>
          <a:xfrm>
            <a:off x="5991602" y="1807690"/>
            <a:ext cx="2701451" cy="2195845"/>
          </a:xfrm>
          <a:prstGeom prst="rect">
            <a:avLst/>
          </a:prstGeom>
          <a:noFill/>
          <a:ln>
            <a:noFill/>
          </a:ln>
        </p:spPr>
      </p:pic>
      <p:pic>
        <p:nvPicPr>
          <p:cNvPr id="781" name="Google Shape;781;gcb2a9a12c9_0_855"/>
          <p:cNvPicPr preferRelativeResize="0"/>
          <p:nvPr/>
        </p:nvPicPr>
        <p:blipFill rotWithShape="1">
          <a:blip r:embed="rId6">
            <a:alphaModFix/>
          </a:blip>
          <a:srcRect b="0" l="0" r="0" t="0"/>
          <a:stretch/>
        </p:blipFill>
        <p:spPr>
          <a:xfrm>
            <a:off x="3245984" y="1813603"/>
            <a:ext cx="2652036" cy="220446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5" name="Shape 785"/>
        <p:cNvGrpSpPr/>
        <p:nvPr/>
      </p:nvGrpSpPr>
      <p:grpSpPr>
        <a:xfrm>
          <a:off x="0" y="0"/>
          <a:ext cx="0" cy="0"/>
          <a:chOff x="0" y="0"/>
          <a:chExt cx="0" cy="0"/>
        </a:xfrm>
      </p:grpSpPr>
      <p:sp>
        <p:nvSpPr>
          <p:cNvPr id="786" name="Google Shape;786;gcb2a9a12c9_0_86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87" name="Google Shape;787;gcb2a9a12c9_0_863"/>
          <p:cNvPicPr preferRelativeResize="0"/>
          <p:nvPr/>
        </p:nvPicPr>
        <p:blipFill rotWithShape="1">
          <a:blip r:embed="rId4">
            <a:alphaModFix/>
          </a:blip>
          <a:srcRect b="26959" l="0" r="0" t="0"/>
          <a:stretch/>
        </p:blipFill>
        <p:spPr>
          <a:xfrm>
            <a:off x="2998125" y="1847250"/>
            <a:ext cx="3914376" cy="1915550"/>
          </a:xfrm>
          <a:prstGeom prst="rect">
            <a:avLst/>
          </a:prstGeom>
          <a:noFill/>
          <a:ln>
            <a:noFill/>
          </a:ln>
        </p:spPr>
      </p:pic>
      <p:sp>
        <p:nvSpPr>
          <p:cNvPr id="788" name="Google Shape;788;gcb2a9a12c9_0_863"/>
          <p:cNvSpPr txBox="1"/>
          <p:nvPr/>
        </p:nvSpPr>
        <p:spPr>
          <a:xfrm>
            <a:off x="585600" y="900825"/>
            <a:ext cx="7987200"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B064EA"/>
                </a:solidFill>
                <a:latin typeface="Montserrat"/>
                <a:ea typeface="Montserrat"/>
                <a:cs typeface="Montserrat"/>
                <a:sym typeface="Montserrat"/>
              </a:rPr>
              <a:t>NOT </a:t>
            </a:r>
            <a:r>
              <a:rPr b="1" i="0" lang="en" sz="2300" u="sng" cap="none" strike="noStrike">
                <a:solidFill>
                  <a:srgbClr val="B064EA"/>
                </a:solidFill>
                <a:latin typeface="Montserrat"/>
                <a:ea typeface="Montserrat"/>
                <a:cs typeface="Montserrat"/>
                <a:sym typeface="Montserrat"/>
              </a:rPr>
              <a:t>TOO SIMPLE</a:t>
            </a:r>
            <a:r>
              <a:rPr b="1" i="0" lang="en" sz="2300" u="none" cap="none" strike="noStrike">
                <a:solidFill>
                  <a:srgbClr val="B064EA"/>
                </a:solidFill>
                <a:latin typeface="Montserrat"/>
                <a:ea typeface="Montserrat"/>
                <a:cs typeface="Montserrat"/>
                <a:sym typeface="Montserrat"/>
              </a:rPr>
              <a:t>,</a:t>
            </a:r>
            <a:r>
              <a:rPr b="1" i="0" lang="en" sz="2300" u="none" cap="none" strike="noStrike">
                <a:solidFill>
                  <a:srgbClr val="2DC5FA"/>
                </a:solidFill>
                <a:latin typeface="Montserrat"/>
                <a:ea typeface="Montserrat"/>
                <a:cs typeface="Montserrat"/>
                <a:sym typeface="Montserrat"/>
              </a:rPr>
              <a:t> </a:t>
            </a:r>
            <a:r>
              <a:rPr b="1" i="0" lang="en" sz="2300" u="none" cap="none" strike="noStrike">
                <a:solidFill>
                  <a:srgbClr val="F27471"/>
                </a:solidFill>
                <a:latin typeface="Montserrat"/>
                <a:ea typeface="Montserrat"/>
                <a:cs typeface="Montserrat"/>
                <a:sym typeface="Montserrat"/>
              </a:rPr>
              <a:t>BUT NOT </a:t>
            </a:r>
            <a:r>
              <a:rPr b="1" i="0" lang="en" sz="2300" u="sng" cap="none" strike="noStrike">
                <a:solidFill>
                  <a:srgbClr val="F27471"/>
                </a:solidFill>
                <a:latin typeface="Montserrat"/>
                <a:ea typeface="Montserrat"/>
                <a:cs typeface="Montserrat"/>
                <a:sym typeface="Montserrat"/>
              </a:rPr>
              <a:t>TOO COMPLEX</a:t>
            </a:r>
            <a:endParaRPr b="0" i="0" sz="2300" u="sng" cap="none" strike="noStrike">
              <a:solidFill>
                <a:srgbClr val="F2747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cb2a9a12c9_0_264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794" name="Google Shape;794;gcb2a9a12c9_0_264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Cross Validation.</a:t>
            </a:r>
            <a:endParaRPr>
              <a:latin typeface="Montserrat"/>
              <a:ea typeface="Montserrat"/>
              <a:cs typeface="Montserrat"/>
              <a:sym typeface="Montserrat"/>
            </a:endParaRPr>
          </a:p>
        </p:txBody>
      </p:sp>
      <p:pic>
        <p:nvPicPr>
          <p:cNvPr id="795" name="Google Shape;795;gcb2a9a12c9_0_2643"/>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gcb2a9a12c9_0_265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SAMPLING EFFECTS</a:t>
            </a:r>
            <a:endParaRPr b="0" i="0" sz="2100" u="none" cap="none" strike="noStrike">
              <a:solidFill>
                <a:srgbClr val="2DC5FA"/>
              </a:solidFill>
              <a:latin typeface="Montserrat"/>
              <a:ea typeface="Montserrat"/>
              <a:cs typeface="Montserrat"/>
              <a:sym typeface="Montserrat"/>
            </a:endParaRPr>
          </a:p>
        </p:txBody>
      </p:sp>
      <p:sp>
        <p:nvSpPr>
          <p:cNvPr id="801" name="Google Shape;801;gcb2a9a12c9_0_265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172B4D"/>
                </a:solidFill>
                <a:highlight>
                  <a:srgbClr val="FFFFFF"/>
                </a:highlight>
                <a:latin typeface="Roboto"/>
                <a:ea typeface="Roboto"/>
                <a:cs typeface="Roboto"/>
                <a:sym typeface="Roboto"/>
              </a:rPr>
              <a:t>Every time we make a random selection to train a model, we will get a different dataset.</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00000"/>
              </a:lnSpc>
              <a:spcBef>
                <a:spcPts val="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Every dataset will produce a different model.</a:t>
            </a:r>
            <a:endParaRPr b="0" i="0" sz="13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00000"/>
              </a:lnSpc>
              <a:spcBef>
                <a:spcPts val="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How we can evaluate the </a:t>
            </a:r>
            <a:r>
              <a:rPr b="1" i="0" lang="en" sz="1300" u="none" cap="none" strike="noStrike">
                <a:solidFill>
                  <a:srgbClr val="6AA84F"/>
                </a:solidFill>
                <a:highlight>
                  <a:srgbClr val="FFFFFF"/>
                </a:highlight>
                <a:latin typeface="Roboto"/>
                <a:ea typeface="Roboto"/>
                <a:cs typeface="Roboto"/>
                <a:sym typeface="Roboto"/>
              </a:rPr>
              <a:t>sensitivity</a:t>
            </a:r>
            <a:r>
              <a:rPr b="0" i="0" lang="en" sz="1300" u="none" cap="none" strike="noStrike">
                <a:solidFill>
                  <a:srgbClr val="172B4D"/>
                </a:solidFill>
                <a:highlight>
                  <a:srgbClr val="FFFFFF"/>
                </a:highlight>
                <a:latin typeface="Roboto"/>
                <a:ea typeface="Roboto"/>
                <a:cs typeface="Roboto"/>
                <a:sym typeface="Roboto"/>
              </a:rPr>
              <a:t> of our model </a:t>
            </a:r>
            <a:r>
              <a:rPr b="1" i="0" lang="en" sz="1300" u="none" cap="none" strike="noStrike">
                <a:solidFill>
                  <a:srgbClr val="6AA84F"/>
                </a:solidFill>
                <a:highlight>
                  <a:srgbClr val="FFFFFF"/>
                </a:highlight>
                <a:latin typeface="Roboto"/>
                <a:ea typeface="Roboto"/>
                <a:cs typeface="Roboto"/>
                <a:sym typeface="Roboto"/>
              </a:rPr>
              <a:t>to the sample</a:t>
            </a:r>
            <a:r>
              <a:rPr b="0" i="0" lang="en" sz="1300" u="none" cap="none" strike="noStrike">
                <a:solidFill>
                  <a:srgbClr val="172B4D"/>
                </a:solidFill>
                <a:highlight>
                  <a:srgbClr val="FFFFFF"/>
                </a:highlight>
                <a:latin typeface="Roboto"/>
                <a:ea typeface="Roboto"/>
                <a:cs typeface="Roboto"/>
                <a:sym typeface="Roboto"/>
              </a:rPr>
              <a:t> we took?</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00000"/>
              </a:lnSpc>
              <a:spcBef>
                <a:spcPts val="0"/>
              </a:spcBef>
              <a:spcAft>
                <a:spcPts val="0"/>
              </a:spcAft>
              <a:buClr>
                <a:srgbClr val="172B4D"/>
              </a:buClr>
              <a:buSzPts val="1300"/>
              <a:buFont typeface="Roboto"/>
              <a:buChar char="●"/>
            </a:pPr>
            <a:r>
              <a:rPr b="0" i="0" lang="en" sz="1300" u="none" cap="none" strike="noStrike">
                <a:solidFill>
                  <a:srgbClr val="172B4D"/>
                </a:solidFill>
                <a:highlight>
                  <a:srgbClr val="FFFFFF"/>
                </a:highlight>
                <a:latin typeface="Roboto"/>
                <a:ea typeface="Roboto"/>
                <a:cs typeface="Roboto"/>
                <a:sym typeface="Roboto"/>
              </a:rPr>
              <a:t>Some methods have an internal seed, therefore, eve</a:t>
            </a:r>
            <a:r>
              <a:rPr lang="en" sz="1300">
                <a:solidFill>
                  <a:srgbClr val="172B4D"/>
                </a:solidFill>
                <a:highlight>
                  <a:srgbClr val="FFFFFF"/>
                </a:highlight>
                <a:latin typeface="Roboto"/>
                <a:ea typeface="Roboto"/>
                <a:cs typeface="Roboto"/>
                <a:sym typeface="Roboto"/>
              </a:rPr>
              <a:t>n</a:t>
            </a:r>
            <a:r>
              <a:rPr b="0" i="0" lang="en" sz="1300" u="none" cap="none" strike="noStrike">
                <a:solidFill>
                  <a:srgbClr val="172B4D"/>
                </a:solidFill>
                <a:highlight>
                  <a:srgbClr val="FFFFFF"/>
                </a:highlight>
                <a:latin typeface="Roboto"/>
                <a:ea typeface="Roboto"/>
                <a:cs typeface="Roboto"/>
                <a:sym typeface="Roboto"/>
              </a:rPr>
              <a:t> with the same split they will produce different models!</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5" name="Shape 805"/>
        <p:cNvGrpSpPr/>
        <p:nvPr/>
      </p:nvGrpSpPr>
      <p:grpSpPr>
        <a:xfrm>
          <a:off x="0" y="0"/>
          <a:ext cx="0" cy="0"/>
          <a:chOff x="0" y="0"/>
          <a:chExt cx="0" cy="0"/>
        </a:xfrm>
      </p:grpSpPr>
      <p:sp>
        <p:nvSpPr>
          <p:cNvPr id="806" name="Google Shape;806;gcb2a9a12c9_0_266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EVALUATING SAMPLING EFFECTS</a:t>
            </a:r>
            <a:endParaRPr b="0" i="0" sz="2100" u="none" cap="none" strike="noStrike">
              <a:solidFill>
                <a:srgbClr val="2DC5FA"/>
              </a:solidFill>
              <a:latin typeface="Montserrat"/>
              <a:ea typeface="Montserrat"/>
              <a:cs typeface="Montserrat"/>
              <a:sym typeface="Montserrat"/>
            </a:endParaRPr>
          </a:p>
        </p:txBody>
      </p:sp>
      <p:sp>
        <p:nvSpPr>
          <p:cNvPr id="807" name="Google Shape;807;gcb2a9a12c9_0_266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To </a:t>
            </a:r>
            <a:r>
              <a:rPr b="1" i="0" lang="en" sz="1800" u="none" cap="none" strike="noStrike">
                <a:solidFill>
                  <a:srgbClr val="FF0000"/>
                </a:solidFill>
                <a:highlight>
                  <a:srgbClr val="FFFFFF"/>
                </a:highlight>
                <a:latin typeface="Roboto"/>
                <a:ea typeface="Roboto"/>
                <a:cs typeface="Roboto"/>
                <a:sym typeface="Roboto"/>
              </a:rPr>
              <a:t>estimate</a:t>
            </a:r>
            <a:r>
              <a:rPr b="0" i="0" lang="en" sz="1800" u="none" cap="none" strike="noStrike">
                <a:solidFill>
                  <a:srgbClr val="172B4D"/>
                </a:solidFill>
                <a:highlight>
                  <a:srgbClr val="FFFFFF"/>
                </a:highlight>
                <a:latin typeface="Roboto"/>
                <a:ea typeface="Roboto"/>
                <a:cs typeface="Roboto"/>
                <a:sym typeface="Roboto"/>
              </a:rPr>
              <a:t> the effect of the sample in the model, we can use two strategies: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Leave one out cross validation</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K-fold cross validation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cb2a9a12c9_0_8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EMBEDDED METHODS</a:t>
            </a:r>
            <a:endParaRPr b="0" i="0" sz="2100" u="none" cap="none" strike="noStrike">
              <a:solidFill>
                <a:srgbClr val="2DC5FA"/>
              </a:solidFill>
              <a:latin typeface="Montserrat"/>
              <a:ea typeface="Montserrat"/>
              <a:cs typeface="Montserrat"/>
              <a:sym typeface="Montserrat"/>
            </a:endParaRPr>
          </a:p>
        </p:txBody>
      </p:sp>
      <p:sp>
        <p:nvSpPr>
          <p:cNvPr id="324" name="Google Shape;324;gcb2a9a12c9_0_8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25" name="Google Shape;325;gcb2a9a12c9_0_87"/>
          <p:cNvSpPr txBox="1"/>
          <p:nvPr/>
        </p:nvSpPr>
        <p:spPr>
          <a:xfrm>
            <a:off x="707225" y="1521625"/>
            <a:ext cx="7758000" cy="3253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6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These method perform the feature selection process while training the model. Some of the advantages of such methods are:</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chemeClr val="dk1"/>
              </a:buClr>
              <a:buSzPts val="1500"/>
              <a:buFont typeface="Arial"/>
              <a:buAutoNum type="alphaLcPeriod"/>
            </a:pPr>
            <a:r>
              <a:rPr b="0" i="0" lang="en" sz="1500" u="none" cap="none" strike="noStrike">
                <a:solidFill>
                  <a:srgbClr val="172B4D"/>
                </a:solidFill>
                <a:highlight>
                  <a:srgbClr val="FFFFFF"/>
                </a:highlight>
                <a:latin typeface="Roboto"/>
                <a:ea typeface="Roboto"/>
                <a:cs typeface="Roboto"/>
                <a:sym typeface="Roboto"/>
              </a:rPr>
              <a:t>They are faster than wrapper methods</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chemeClr val="dk1"/>
              </a:buClr>
              <a:buSzPts val="1500"/>
              <a:buFont typeface="Arial"/>
              <a:buAutoNum type="alphaLcPeriod"/>
            </a:pPr>
            <a:r>
              <a:rPr b="0" i="0" lang="en" sz="1500" u="none" cap="none" strike="noStrike">
                <a:solidFill>
                  <a:srgbClr val="172B4D"/>
                </a:solidFill>
                <a:highlight>
                  <a:srgbClr val="FFFFFF"/>
                </a:highlight>
                <a:latin typeface="Roboto"/>
                <a:ea typeface="Roboto"/>
                <a:cs typeface="Roboto"/>
                <a:sym typeface="Roboto"/>
              </a:rPr>
              <a:t>They take in account the relationships between features</a:t>
            </a:r>
            <a:endParaRPr b="0" i="0" sz="1500" u="none" cap="none" strike="noStrike">
              <a:solidFill>
                <a:srgbClr val="172B4D"/>
              </a:solidFill>
              <a:highlight>
                <a:srgbClr val="FFFFFF"/>
              </a:highlight>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300"/>
              </a:spcBef>
              <a:spcAft>
                <a:spcPts val="0"/>
              </a:spcAft>
              <a:buClr>
                <a:srgbClr val="172B4D"/>
              </a:buClr>
              <a:buSzPts val="1500"/>
              <a:buFont typeface="Roboto"/>
              <a:buChar char="●"/>
            </a:pPr>
            <a:r>
              <a:rPr b="1" i="0" lang="en" sz="1500" u="none" cap="none" strike="noStrike">
                <a:solidFill>
                  <a:srgbClr val="172B4D"/>
                </a:solidFill>
                <a:highlight>
                  <a:srgbClr val="FFFFFF"/>
                </a:highlight>
                <a:latin typeface="Roboto"/>
                <a:ea typeface="Roboto"/>
                <a:cs typeface="Roboto"/>
                <a:sym typeface="Roboto"/>
              </a:rPr>
              <a:t>Regularization</a:t>
            </a:r>
            <a:r>
              <a:rPr b="0" i="0" lang="en" sz="1500" u="none" cap="none" strike="noStrike">
                <a:solidFill>
                  <a:srgbClr val="172B4D"/>
                </a:solidFill>
                <a:highlight>
                  <a:srgbClr val="FFFFFF"/>
                </a:highlight>
                <a:latin typeface="Roboto"/>
                <a:ea typeface="Roboto"/>
                <a:cs typeface="Roboto"/>
                <a:sym typeface="Roboto"/>
              </a:rPr>
              <a:t> is a technique that is used here, which basically means that we </a:t>
            </a:r>
            <a:r>
              <a:rPr b="1" i="0" lang="en" sz="1500" u="none" cap="none" strike="noStrike">
                <a:solidFill>
                  <a:srgbClr val="172B4D"/>
                </a:solidFill>
                <a:highlight>
                  <a:srgbClr val="FFFFFF"/>
                </a:highlight>
                <a:latin typeface="Roboto"/>
                <a:ea typeface="Roboto"/>
                <a:cs typeface="Roboto"/>
                <a:sym typeface="Roboto"/>
              </a:rPr>
              <a:t>add a penalty to the cost function</a:t>
            </a:r>
            <a:r>
              <a:rPr b="0" i="0" lang="en" sz="1500" u="none" cap="none" strike="noStrike">
                <a:solidFill>
                  <a:srgbClr val="172B4D"/>
                </a:solidFill>
                <a:highlight>
                  <a:srgbClr val="FFFFFF"/>
                </a:highlight>
                <a:latin typeface="Roboto"/>
                <a:ea typeface="Roboto"/>
                <a:cs typeface="Roboto"/>
                <a:sym typeface="Roboto"/>
              </a:rPr>
              <a:t> if we include a feature in our model that is not improving the performance.Three common regularization techniques are:</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300"/>
              </a:spcBef>
              <a:spcAft>
                <a:spcPts val="0"/>
              </a:spcAft>
              <a:buClr>
                <a:srgbClr val="172B4D"/>
              </a:buClr>
              <a:buSzPts val="1500"/>
              <a:buFont typeface="Roboto"/>
              <a:buAutoNum type="alphaLcPeriod"/>
            </a:pPr>
            <a:r>
              <a:rPr b="0" i="0" lang="en" sz="1500" u="none" cap="none" strike="noStrike">
                <a:solidFill>
                  <a:srgbClr val="172B4D"/>
                </a:solidFill>
                <a:highlight>
                  <a:srgbClr val="FFFFFF"/>
                </a:highlight>
                <a:latin typeface="Roboto"/>
                <a:ea typeface="Roboto"/>
                <a:cs typeface="Roboto"/>
                <a:sym typeface="Roboto"/>
              </a:rPr>
              <a:t>Lasso (L1 regularization) </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300"/>
              </a:spcBef>
              <a:spcAft>
                <a:spcPts val="0"/>
              </a:spcAft>
              <a:buClr>
                <a:srgbClr val="172B4D"/>
              </a:buClr>
              <a:buSzPts val="1500"/>
              <a:buFont typeface="Roboto"/>
              <a:buAutoNum type="alphaLcPeriod"/>
            </a:pPr>
            <a:r>
              <a:rPr b="0" i="0" lang="en" sz="1500" u="none" cap="none" strike="noStrike">
                <a:solidFill>
                  <a:srgbClr val="172B4D"/>
                </a:solidFill>
                <a:highlight>
                  <a:srgbClr val="FFFFFF"/>
                </a:highlight>
                <a:latin typeface="Roboto"/>
                <a:ea typeface="Roboto"/>
                <a:cs typeface="Roboto"/>
                <a:sym typeface="Roboto"/>
              </a:rPr>
              <a:t>Ridge regression (L2 regularization) </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l">
              <a:lnSpc>
                <a:spcPct val="115000"/>
              </a:lnSpc>
              <a:spcBef>
                <a:spcPts val="300"/>
              </a:spcBef>
              <a:spcAft>
                <a:spcPts val="0"/>
              </a:spcAft>
              <a:buClr>
                <a:srgbClr val="172B4D"/>
              </a:buClr>
              <a:buSzPts val="1500"/>
              <a:buFont typeface="Roboto"/>
              <a:buAutoNum type="alphaLcPeriod"/>
            </a:pPr>
            <a:r>
              <a:rPr b="0" i="0" lang="en" sz="1500" u="none" cap="none" strike="noStrike">
                <a:solidFill>
                  <a:srgbClr val="172B4D"/>
                </a:solidFill>
                <a:highlight>
                  <a:srgbClr val="FFFFFF"/>
                </a:highlight>
                <a:latin typeface="Roboto"/>
                <a:ea typeface="Roboto"/>
                <a:cs typeface="Roboto"/>
                <a:sym typeface="Roboto"/>
              </a:rPr>
              <a:t>Elastic Nets</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1" name="Shape 811"/>
        <p:cNvGrpSpPr/>
        <p:nvPr/>
      </p:nvGrpSpPr>
      <p:grpSpPr>
        <a:xfrm>
          <a:off x="0" y="0"/>
          <a:ext cx="0" cy="0"/>
          <a:chOff x="0" y="0"/>
          <a:chExt cx="0" cy="0"/>
        </a:xfrm>
      </p:grpSpPr>
      <p:sp>
        <p:nvSpPr>
          <p:cNvPr id="812" name="Google Shape;812;gcb2a9a12c9_0_266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LEAVE ONE OUT CROSS VALIDATION (I)</a:t>
            </a:r>
            <a:endParaRPr b="0" i="0" sz="2100" u="none" cap="none" strike="noStrike">
              <a:solidFill>
                <a:srgbClr val="2DC5FA"/>
              </a:solidFill>
              <a:latin typeface="Montserrat"/>
              <a:ea typeface="Montserrat"/>
              <a:cs typeface="Montserrat"/>
              <a:sym typeface="Montserrat"/>
            </a:endParaRPr>
          </a:p>
        </p:txBody>
      </p:sp>
      <p:sp>
        <p:nvSpPr>
          <p:cNvPr id="813" name="Google Shape;813;gcb2a9a12c9_0_2667"/>
          <p:cNvSpPr txBox="1"/>
          <p:nvPr/>
        </p:nvSpPr>
        <p:spPr>
          <a:xfrm>
            <a:off x="707225" y="13692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This technique takes the </a:t>
            </a:r>
            <a:r>
              <a:rPr b="1" i="0" lang="en" sz="1800" u="none" cap="none" strike="noStrike">
                <a:solidFill>
                  <a:srgbClr val="172B4D"/>
                </a:solidFill>
                <a:highlight>
                  <a:srgbClr val="FFFFFF"/>
                </a:highlight>
                <a:latin typeface="Roboto"/>
                <a:ea typeface="Roboto"/>
                <a:cs typeface="Roboto"/>
                <a:sym typeface="Roboto"/>
              </a:rPr>
              <a:t>training set</a:t>
            </a:r>
            <a:r>
              <a:rPr b="0" i="0" lang="en" sz="1800" u="none" cap="none" strike="noStrike">
                <a:solidFill>
                  <a:srgbClr val="172B4D"/>
                </a:solidFill>
                <a:highlight>
                  <a:srgbClr val="FFFFFF"/>
                </a:highlight>
                <a:latin typeface="Roboto"/>
                <a:ea typeface="Roboto"/>
                <a:cs typeface="Roboto"/>
                <a:sym typeface="Roboto"/>
              </a:rPr>
              <a:t> and trains as many “subrogate” models as existing observations in the train set.</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However, while training every “subrogate model” </a:t>
            </a:r>
            <a:r>
              <a:rPr b="1" i="0" lang="en" sz="1800" u="none" cap="none" strike="noStrike">
                <a:solidFill>
                  <a:srgbClr val="6AA84F"/>
                </a:solidFill>
                <a:highlight>
                  <a:srgbClr val="FFFFFF"/>
                </a:highlight>
                <a:latin typeface="Roboto"/>
                <a:ea typeface="Roboto"/>
                <a:cs typeface="Roboto"/>
                <a:sym typeface="Roboto"/>
              </a:rPr>
              <a:t>one of the observations is left out from training</a:t>
            </a:r>
            <a:r>
              <a:rPr b="0" i="0" lang="en" sz="1800" u="none" cap="none" strike="noStrike">
                <a:solidFill>
                  <a:srgbClr val="172B4D"/>
                </a:solidFill>
                <a:highlight>
                  <a:srgbClr val="FFFFFF"/>
                </a:highlight>
                <a:latin typeface="Roboto"/>
                <a:ea typeface="Roboto"/>
                <a:cs typeface="Roboto"/>
                <a:sym typeface="Roboto"/>
              </a:rPr>
              <a:t>, and used as “test” set.</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left out observation is different each time.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814" name="Google Shape;814;gcb2a9a12c9_0_2667"/>
          <p:cNvSpPr/>
          <p:nvPr/>
        </p:nvSpPr>
        <p:spPr>
          <a:xfrm>
            <a:off x="2043050" y="3042250"/>
            <a:ext cx="3026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cb2a9a12c9_0_2667"/>
          <p:cNvSpPr/>
          <p:nvPr/>
        </p:nvSpPr>
        <p:spPr>
          <a:xfrm>
            <a:off x="5058435" y="3042250"/>
            <a:ext cx="1134900" cy="3825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cb2a9a12c9_0_2667"/>
          <p:cNvSpPr txBox="1"/>
          <p:nvPr/>
        </p:nvSpPr>
        <p:spPr>
          <a:xfrm>
            <a:off x="3337625" y="3018125"/>
            <a:ext cx="11349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Train set</a:t>
            </a:r>
            <a:endParaRPr b="0" i="0" sz="1400" u="none" cap="none" strike="noStrike">
              <a:solidFill>
                <a:srgbClr val="000000"/>
              </a:solidFill>
              <a:latin typeface="Arial"/>
              <a:ea typeface="Arial"/>
              <a:cs typeface="Arial"/>
              <a:sym typeface="Arial"/>
            </a:endParaRPr>
          </a:p>
        </p:txBody>
      </p:sp>
      <p:sp>
        <p:nvSpPr>
          <p:cNvPr id="817" name="Google Shape;817;gcb2a9a12c9_0_2667"/>
          <p:cNvSpPr txBox="1"/>
          <p:nvPr/>
        </p:nvSpPr>
        <p:spPr>
          <a:xfrm>
            <a:off x="5166425" y="3094325"/>
            <a:ext cx="9189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Test set</a:t>
            </a:r>
            <a:endParaRPr b="0" i="0" sz="1400" u="none" cap="none" strike="noStrike">
              <a:solidFill>
                <a:srgbClr val="000000"/>
              </a:solidFill>
              <a:latin typeface="Arial"/>
              <a:ea typeface="Arial"/>
              <a:cs typeface="Arial"/>
              <a:sym typeface="Arial"/>
            </a:endParaRPr>
          </a:p>
        </p:txBody>
      </p:sp>
      <p:sp>
        <p:nvSpPr>
          <p:cNvPr id="818" name="Google Shape;818;gcb2a9a12c9_0_2667"/>
          <p:cNvSpPr/>
          <p:nvPr/>
        </p:nvSpPr>
        <p:spPr>
          <a:xfrm>
            <a:off x="2400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cb2a9a12c9_0_2667"/>
          <p:cNvSpPr/>
          <p:nvPr/>
        </p:nvSpPr>
        <p:spPr>
          <a:xfrm>
            <a:off x="2781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cb2a9a12c9_0_2667"/>
          <p:cNvSpPr/>
          <p:nvPr/>
        </p:nvSpPr>
        <p:spPr>
          <a:xfrm>
            <a:off x="3162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cb2a9a12c9_0_2667"/>
          <p:cNvSpPr/>
          <p:nvPr/>
        </p:nvSpPr>
        <p:spPr>
          <a:xfrm>
            <a:off x="3543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cb2a9a12c9_0_2667"/>
          <p:cNvSpPr/>
          <p:nvPr/>
        </p:nvSpPr>
        <p:spPr>
          <a:xfrm>
            <a:off x="3924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cb2a9a12c9_0_2667"/>
          <p:cNvSpPr/>
          <p:nvPr/>
        </p:nvSpPr>
        <p:spPr>
          <a:xfrm>
            <a:off x="4305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cb2a9a12c9_0_2667"/>
          <p:cNvSpPr/>
          <p:nvPr/>
        </p:nvSpPr>
        <p:spPr>
          <a:xfrm>
            <a:off x="4686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cb2a9a12c9_0_2667"/>
          <p:cNvSpPr/>
          <p:nvPr/>
        </p:nvSpPr>
        <p:spPr>
          <a:xfrm>
            <a:off x="2019750" y="36691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cb2a9a12c9_0_2667"/>
          <p:cNvSpPr/>
          <p:nvPr/>
        </p:nvSpPr>
        <p:spPr>
          <a:xfrm>
            <a:off x="4346325" y="4301200"/>
            <a:ext cx="234300" cy="218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cb2a9a12c9_0_2667"/>
          <p:cNvSpPr/>
          <p:nvPr/>
        </p:nvSpPr>
        <p:spPr>
          <a:xfrm>
            <a:off x="2400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cb2a9a12c9_0_2667"/>
          <p:cNvSpPr/>
          <p:nvPr/>
        </p:nvSpPr>
        <p:spPr>
          <a:xfrm>
            <a:off x="2781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cb2a9a12c9_0_2667"/>
          <p:cNvSpPr/>
          <p:nvPr/>
        </p:nvSpPr>
        <p:spPr>
          <a:xfrm>
            <a:off x="3162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cb2a9a12c9_0_2667"/>
          <p:cNvSpPr/>
          <p:nvPr/>
        </p:nvSpPr>
        <p:spPr>
          <a:xfrm>
            <a:off x="3543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cb2a9a12c9_0_2667"/>
          <p:cNvSpPr/>
          <p:nvPr/>
        </p:nvSpPr>
        <p:spPr>
          <a:xfrm>
            <a:off x="3924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cb2a9a12c9_0_2667"/>
          <p:cNvSpPr/>
          <p:nvPr/>
        </p:nvSpPr>
        <p:spPr>
          <a:xfrm>
            <a:off x="4305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cb2a9a12c9_0_2667"/>
          <p:cNvSpPr/>
          <p:nvPr/>
        </p:nvSpPr>
        <p:spPr>
          <a:xfrm>
            <a:off x="4686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cb2a9a12c9_0_2667"/>
          <p:cNvSpPr/>
          <p:nvPr/>
        </p:nvSpPr>
        <p:spPr>
          <a:xfrm>
            <a:off x="2019750" y="4202500"/>
            <a:ext cx="3825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cb2a9a12c9_0_2667"/>
          <p:cNvSpPr/>
          <p:nvPr/>
        </p:nvSpPr>
        <p:spPr>
          <a:xfrm>
            <a:off x="4727325" y="3767800"/>
            <a:ext cx="234300" cy="218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6" name="Google Shape;836;gcb2a9a12c9_0_2667"/>
          <p:cNvCxnSpPr>
            <a:stCxn id="824" idx="3"/>
          </p:cNvCxnSpPr>
          <p:nvPr/>
        </p:nvCxnSpPr>
        <p:spPr>
          <a:xfrm flipH="1" rot="10800000">
            <a:off x="5069250" y="3823750"/>
            <a:ext cx="649500" cy="36600"/>
          </a:xfrm>
          <a:prstGeom prst="straightConnector1">
            <a:avLst/>
          </a:prstGeom>
          <a:noFill/>
          <a:ln cap="flat" cmpd="sng" w="28575">
            <a:solidFill>
              <a:schemeClr val="dk2"/>
            </a:solidFill>
            <a:prstDash val="solid"/>
            <a:round/>
            <a:headEnd len="sm" w="sm" type="none"/>
            <a:tailEnd len="med" w="med" type="triangle"/>
          </a:ln>
        </p:spPr>
      </p:cxnSp>
      <p:cxnSp>
        <p:nvCxnSpPr>
          <p:cNvPr id="837" name="Google Shape;837;gcb2a9a12c9_0_2667"/>
          <p:cNvCxnSpPr/>
          <p:nvPr/>
        </p:nvCxnSpPr>
        <p:spPr>
          <a:xfrm flipH="1" rot="10800000">
            <a:off x="5069250" y="4357150"/>
            <a:ext cx="649500" cy="36600"/>
          </a:xfrm>
          <a:prstGeom prst="straightConnector1">
            <a:avLst/>
          </a:prstGeom>
          <a:noFill/>
          <a:ln cap="flat" cmpd="sng" w="28575">
            <a:solidFill>
              <a:schemeClr val="dk2"/>
            </a:solidFill>
            <a:prstDash val="solid"/>
            <a:round/>
            <a:headEnd len="sm" w="sm" type="none"/>
            <a:tailEnd len="med" w="med" type="triangle"/>
          </a:ln>
        </p:spPr>
      </p:cxnSp>
      <p:sp>
        <p:nvSpPr>
          <p:cNvPr id="838" name="Google Shape;838;gcb2a9a12c9_0_2667"/>
          <p:cNvSpPr txBox="1"/>
          <p:nvPr/>
        </p:nvSpPr>
        <p:spPr>
          <a:xfrm>
            <a:off x="5792750" y="3700350"/>
            <a:ext cx="6495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SM1</a:t>
            </a:r>
            <a:endParaRPr b="0" i="0" sz="1400" u="none" cap="none" strike="noStrike">
              <a:solidFill>
                <a:srgbClr val="000000"/>
              </a:solidFill>
              <a:latin typeface="Arial"/>
              <a:ea typeface="Arial"/>
              <a:cs typeface="Arial"/>
              <a:sym typeface="Arial"/>
            </a:endParaRPr>
          </a:p>
        </p:txBody>
      </p:sp>
      <p:sp>
        <p:nvSpPr>
          <p:cNvPr id="839" name="Google Shape;839;gcb2a9a12c9_0_2667"/>
          <p:cNvSpPr txBox="1"/>
          <p:nvPr/>
        </p:nvSpPr>
        <p:spPr>
          <a:xfrm>
            <a:off x="5792750" y="4157550"/>
            <a:ext cx="6495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SM2</a:t>
            </a:r>
            <a:endParaRPr b="0" i="0" sz="1400" u="none" cap="none" strike="noStrike">
              <a:solidFill>
                <a:srgbClr val="000000"/>
              </a:solidFill>
              <a:latin typeface="Arial"/>
              <a:ea typeface="Arial"/>
              <a:cs typeface="Arial"/>
              <a:sym typeface="Arial"/>
            </a:endParaRPr>
          </a:p>
        </p:txBody>
      </p:sp>
      <p:sp>
        <p:nvSpPr>
          <p:cNvPr id="840" name="Google Shape;840;gcb2a9a12c9_0_2667"/>
          <p:cNvSpPr txBox="1"/>
          <p:nvPr/>
        </p:nvSpPr>
        <p:spPr>
          <a:xfrm>
            <a:off x="771125" y="3989250"/>
            <a:ext cx="11349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 = N_train</a:t>
            </a:r>
            <a:endParaRPr b="0" i="0" sz="1400" u="none" cap="none" strike="noStrike">
              <a:solidFill>
                <a:srgbClr val="000000"/>
              </a:solidFill>
              <a:latin typeface="Arial"/>
              <a:ea typeface="Arial"/>
              <a:cs typeface="Arial"/>
              <a:sym typeface="Arial"/>
            </a:endParaRPr>
          </a:p>
        </p:txBody>
      </p:sp>
      <p:sp>
        <p:nvSpPr>
          <p:cNvPr id="841" name="Google Shape;841;gcb2a9a12c9_0_2667"/>
          <p:cNvSpPr txBox="1"/>
          <p:nvPr/>
        </p:nvSpPr>
        <p:spPr>
          <a:xfrm>
            <a:off x="6999775" y="3027400"/>
            <a:ext cx="155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Real model</a:t>
            </a:r>
            <a:endParaRPr b="0" i="0" sz="1400" u="none" cap="none" strike="noStrike">
              <a:solidFill>
                <a:srgbClr val="000000"/>
              </a:solidFill>
              <a:latin typeface="Arial"/>
              <a:ea typeface="Arial"/>
              <a:cs typeface="Arial"/>
              <a:sym typeface="Arial"/>
            </a:endParaRPr>
          </a:p>
        </p:txBody>
      </p:sp>
      <p:cxnSp>
        <p:nvCxnSpPr>
          <p:cNvPr id="842" name="Google Shape;842;gcb2a9a12c9_0_2667"/>
          <p:cNvCxnSpPr>
            <a:stCxn id="816" idx="0"/>
            <a:endCxn id="841" idx="0"/>
          </p:cNvCxnSpPr>
          <p:nvPr/>
        </p:nvCxnSpPr>
        <p:spPr>
          <a:xfrm flipH="1" rot="-5400000">
            <a:off x="5835725" y="1087475"/>
            <a:ext cx="9300" cy="3870600"/>
          </a:xfrm>
          <a:prstGeom prst="curvedConnector3">
            <a:avLst>
              <a:gd fmla="val -2560484" name="adj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sp>
        <p:nvSpPr>
          <p:cNvPr id="847" name="Google Shape;847;gcb2a9a12c9_0_2701"/>
          <p:cNvSpPr txBox="1"/>
          <p:nvPr/>
        </p:nvSpPr>
        <p:spPr>
          <a:xfrm>
            <a:off x="622600" y="9340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LEAVE ONE OUT CROSS VALIDATION (II)</a:t>
            </a:r>
            <a:endParaRPr b="0" i="0" sz="2100" u="none" cap="none" strike="noStrike">
              <a:solidFill>
                <a:srgbClr val="2DC5FA"/>
              </a:solidFill>
              <a:latin typeface="Montserrat"/>
              <a:ea typeface="Montserrat"/>
              <a:cs typeface="Montserrat"/>
              <a:sym typeface="Montserrat"/>
            </a:endParaRPr>
          </a:p>
        </p:txBody>
      </p:sp>
      <p:sp>
        <p:nvSpPr>
          <p:cNvPr id="848" name="Google Shape;848;gcb2a9a12c9_0_270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849" name="Google Shape;849;gcb2a9a12c9_0_2701"/>
          <p:cNvSpPr txBox="1"/>
          <p:nvPr/>
        </p:nvSpPr>
        <p:spPr>
          <a:xfrm>
            <a:off x="707225" y="13692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a:t>
            </a:r>
            <a:r>
              <a:rPr b="1" i="0" lang="en" sz="1800" u="none" cap="none" strike="noStrike">
                <a:solidFill>
                  <a:srgbClr val="6AA84F"/>
                </a:solidFill>
                <a:highlight>
                  <a:srgbClr val="FFFFFF"/>
                </a:highlight>
                <a:latin typeface="Roboto"/>
                <a:ea typeface="Roboto"/>
                <a:cs typeface="Roboto"/>
                <a:sym typeface="Roboto"/>
              </a:rPr>
              <a:t>final model performance is estimated</a:t>
            </a:r>
            <a:r>
              <a:rPr b="0" i="0" lang="en" sz="1800" u="none" cap="none" strike="noStrike">
                <a:solidFill>
                  <a:srgbClr val="172B4D"/>
                </a:solidFill>
                <a:highlight>
                  <a:srgbClr val="FFFFFF"/>
                </a:highlight>
                <a:latin typeface="Roboto"/>
                <a:ea typeface="Roboto"/>
                <a:cs typeface="Roboto"/>
                <a:sym typeface="Roboto"/>
              </a:rPr>
              <a:t> as the “</a:t>
            </a:r>
            <a:r>
              <a:rPr b="1" i="0" lang="en" sz="1800" u="none" cap="none" strike="noStrike">
                <a:solidFill>
                  <a:srgbClr val="172B4D"/>
                </a:solidFill>
                <a:highlight>
                  <a:srgbClr val="FFFFFF"/>
                </a:highlight>
                <a:latin typeface="Roboto"/>
                <a:ea typeface="Roboto"/>
                <a:cs typeface="Roboto"/>
                <a:sym typeface="Roboto"/>
              </a:rPr>
              <a:t>mean</a:t>
            </a:r>
            <a:r>
              <a:rPr b="0" i="0" lang="en" sz="1800" u="none" cap="none" strike="noStrike">
                <a:solidFill>
                  <a:srgbClr val="172B4D"/>
                </a:solidFill>
                <a:highlight>
                  <a:srgbClr val="FFFFFF"/>
                </a:highlight>
                <a:latin typeface="Roboto"/>
                <a:ea typeface="Roboto"/>
                <a:cs typeface="Roboto"/>
                <a:sym typeface="Roboto"/>
              </a:rPr>
              <a:t>” performance of all the SM models.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a:t>
            </a:r>
            <a:r>
              <a:rPr b="1" i="0" lang="en" sz="1800" u="none" cap="none" strike="noStrike">
                <a:solidFill>
                  <a:srgbClr val="6AA84F"/>
                </a:solidFill>
                <a:highlight>
                  <a:srgbClr val="FFFFFF"/>
                </a:highlight>
                <a:latin typeface="Roboto"/>
                <a:ea typeface="Roboto"/>
                <a:cs typeface="Roboto"/>
                <a:sym typeface="Roboto"/>
              </a:rPr>
              <a:t>variance of the final model performance is estimated</a:t>
            </a:r>
            <a:r>
              <a:rPr b="0" i="0" lang="en" sz="1800" u="none" cap="none" strike="noStrike">
                <a:solidFill>
                  <a:srgbClr val="172B4D"/>
                </a:solidFill>
                <a:highlight>
                  <a:srgbClr val="FFFFFF"/>
                </a:highlight>
                <a:latin typeface="Roboto"/>
                <a:ea typeface="Roboto"/>
                <a:cs typeface="Roboto"/>
                <a:sym typeface="Roboto"/>
              </a:rPr>
              <a:t> as the </a:t>
            </a:r>
            <a:r>
              <a:rPr b="1" i="0" lang="en" sz="1800" u="none" cap="none" strike="noStrike">
                <a:solidFill>
                  <a:srgbClr val="6AA84F"/>
                </a:solidFill>
                <a:highlight>
                  <a:srgbClr val="FFFFFF"/>
                </a:highlight>
                <a:latin typeface="Roboto"/>
                <a:ea typeface="Roboto"/>
                <a:cs typeface="Roboto"/>
                <a:sym typeface="Roboto"/>
              </a:rPr>
              <a:t>standard deviation</a:t>
            </a:r>
            <a:r>
              <a:rPr b="0" i="0" lang="en" sz="1800" u="none" cap="none" strike="noStrike">
                <a:solidFill>
                  <a:srgbClr val="172B4D"/>
                </a:solidFill>
                <a:highlight>
                  <a:srgbClr val="FFFFFF"/>
                </a:highlight>
                <a:latin typeface="Roboto"/>
                <a:ea typeface="Roboto"/>
                <a:cs typeface="Roboto"/>
                <a:sym typeface="Roboto"/>
              </a:rPr>
              <a:t> of the SM models.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FF0000"/>
              </a:buClr>
              <a:buSzPts val="1800"/>
              <a:buFont typeface="Roboto"/>
              <a:buChar char="●"/>
            </a:pPr>
            <a:r>
              <a:rPr b="1" i="0" lang="en" sz="1800" u="none" cap="none" strike="noStrike">
                <a:solidFill>
                  <a:srgbClr val="FF0000"/>
                </a:solidFill>
                <a:highlight>
                  <a:srgbClr val="FFFFFF"/>
                </a:highlight>
                <a:latin typeface="Roboto"/>
                <a:ea typeface="Roboto"/>
                <a:cs typeface="Roboto"/>
                <a:sym typeface="Roboto"/>
              </a:rPr>
              <a:t>The final model uses the full training set</a:t>
            </a:r>
            <a:r>
              <a:rPr b="0" i="0" lang="en" sz="1800" u="none" cap="none" strike="noStrike">
                <a:solidFill>
                  <a:srgbClr val="FF0000"/>
                </a:solidFill>
                <a:highlight>
                  <a:srgbClr val="FFFFFF"/>
                </a:highlight>
                <a:latin typeface="Roboto"/>
                <a:ea typeface="Roboto"/>
                <a:cs typeface="Roboto"/>
                <a:sym typeface="Roboto"/>
              </a:rPr>
              <a:t>.</a:t>
            </a:r>
            <a:endParaRPr b="0" i="0" sz="18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However:</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Time consuming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a:t>
            </a:r>
            <a:r>
              <a:rPr b="1" i="0" lang="en" sz="1800" u="none" cap="none" strike="noStrike">
                <a:solidFill>
                  <a:srgbClr val="FF0000"/>
                </a:solidFill>
                <a:highlight>
                  <a:srgbClr val="FFFFFF"/>
                </a:highlight>
                <a:latin typeface="Roboto"/>
                <a:ea typeface="Roboto"/>
                <a:cs typeface="Roboto"/>
                <a:sym typeface="Roboto"/>
              </a:rPr>
              <a:t>estimation of the performance is poor</a:t>
            </a:r>
            <a:r>
              <a:rPr b="0" i="0" lang="en" sz="1800" u="none" cap="none" strike="noStrike">
                <a:solidFill>
                  <a:srgbClr val="172B4D"/>
                </a:solidFill>
                <a:highlight>
                  <a:srgbClr val="FFFFFF"/>
                </a:highlight>
                <a:latin typeface="Roboto"/>
                <a:ea typeface="Roboto"/>
                <a:cs typeface="Roboto"/>
                <a:sym typeface="Roboto"/>
              </a:rPr>
              <a:t> as the testing is done with </a:t>
            </a:r>
            <a:r>
              <a:rPr b="1" i="0" lang="en" sz="1800" u="none" cap="none" strike="noStrike">
                <a:solidFill>
                  <a:srgbClr val="FF0000"/>
                </a:solidFill>
                <a:highlight>
                  <a:srgbClr val="FFFFFF"/>
                </a:highlight>
                <a:latin typeface="Roboto"/>
                <a:ea typeface="Roboto"/>
                <a:cs typeface="Roboto"/>
                <a:sym typeface="Roboto"/>
              </a:rPr>
              <a:t>only one sample</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3" name="Shape 853"/>
        <p:cNvGrpSpPr/>
        <p:nvPr/>
      </p:nvGrpSpPr>
      <p:grpSpPr>
        <a:xfrm>
          <a:off x="0" y="0"/>
          <a:ext cx="0" cy="0"/>
          <a:chOff x="0" y="0"/>
          <a:chExt cx="0" cy="0"/>
        </a:xfrm>
      </p:grpSpPr>
      <p:sp>
        <p:nvSpPr>
          <p:cNvPr id="854" name="Google Shape;854;gcb2a9a12c9_0_270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K-FOLD CROSS VALIDATION (I)</a:t>
            </a:r>
            <a:endParaRPr b="0" i="0" sz="2100" u="none" cap="none" strike="noStrike">
              <a:solidFill>
                <a:srgbClr val="2DC5FA"/>
              </a:solidFill>
              <a:latin typeface="Montserrat"/>
              <a:ea typeface="Montserrat"/>
              <a:cs typeface="Montserrat"/>
              <a:sym typeface="Montserrat"/>
            </a:endParaRPr>
          </a:p>
        </p:txBody>
      </p:sp>
      <p:sp>
        <p:nvSpPr>
          <p:cNvPr id="855" name="Google Shape;855;gcb2a9a12c9_0_270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856" name="Google Shape;856;gcb2a9a12c9_0_2707"/>
          <p:cNvSpPr txBox="1"/>
          <p:nvPr/>
        </p:nvSpPr>
        <p:spPr>
          <a:xfrm>
            <a:off x="707225" y="13692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This technique splits the training set in </a:t>
            </a:r>
            <a:r>
              <a:rPr b="1" i="0" lang="en" sz="1800" u="none" cap="none" strike="noStrike">
                <a:solidFill>
                  <a:srgbClr val="FF0000"/>
                </a:solidFill>
                <a:highlight>
                  <a:srgbClr val="FFFFFF"/>
                </a:highlight>
                <a:latin typeface="Roboto"/>
                <a:ea typeface="Roboto"/>
                <a:cs typeface="Roboto"/>
                <a:sym typeface="Roboto"/>
              </a:rPr>
              <a:t>K subsets (folds), which contain more than one single observation.</a:t>
            </a:r>
            <a:endParaRPr b="1" i="0" sz="1800" u="none" cap="none" strike="noStrike">
              <a:solidFill>
                <a:srgbClr val="FF0000"/>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Then trains one model each time leaving of one the subsets out of the training, and then evaluates the resulting model on the left out subset.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857" name="Google Shape;857;gcb2a9a12c9_0_2707"/>
          <p:cNvSpPr/>
          <p:nvPr/>
        </p:nvSpPr>
        <p:spPr>
          <a:xfrm>
            <a:off x="2043050" y="3042250"/>
            <a:ext cx="3026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cb2a9a12c9_0_2707"/>
          <p:cNvSpPr/>
          <p:nvPr/>
        </p:nvSpPr>
        <p:spPr>
          <a:xfrm>
            <a:off x="5058435" y="3042250"/>
            <a:ext cx="1134900" cy="3825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cb2a9a12c9_0_2707"/>
          <p:cNvSpPr txBox="1"/>
          <p:nvPr/>
        </p:nvSpPr>
        <p:spPr>
          <a:xfrm>
            <a:off x="3337625" y="3018125"/>
            <a:ext cx="11349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Train set</a:t>
            </a:r>
            <a:endParaRPr b="0" i="0" sz="1400" u="none" cap="none" strike="noStrike">
              <a:solidFill>
                <a:srgbClr val="000000"/>
              </a:solidFill>
              <a:latin typeface="Arial"/>
              <a:ea typeface="Arial"/>
              <a:cs typeface="Arial"/>
              <a:sym typeface="Arial"/>
            </a:endParaRPr>
          </a:p>
        </p:txBody>
      </p:sp>
      <p:sp>
        <p:nvSpPr>
          <p:cNvPr id="860" name="Google Shape;860;gcb2a9a12c9_0_2707"/>
          <p:cNvSpPr txBox="1"/>
          <p:nvPr/>
        </p:nvSpPr>
        <p:spPr>
          <a:xfrm>
            <a:off x="5166425" y="3094325"/>
            <a:ext cx="9189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Test set</a:t>
            </a:r>
            <a:endParaRPr b="0" i="0" sz="1400" u="none" cap="none" strike="noStrike">
              <a:solidFill>
                <a:srgbClr val="000000"/>
              </a:solidFill>
              <a:latin typeface="Arial"/>
              <a:ea typeface="Arial"/>
              <a:cs typeface="Arial"/>
              <a:sym typeface="Arial"/>
            </a:endParaRPr>
          </a:p>
        </p:txBody>
      </p:sp>
      <p:sp>
        <p:nvSpPr>
          <p:cNvPr id="861" name="Google Shape;861;gcb2a9a12c9_0_2707"/>
          <p:cNvSpPr/>
          <p:nvPr/>
        </p:nvSpPr>
        <p:spPr>
          <a:xfrm>
            <a:off x="2043050" y="36691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cb2a9a12c9_0_2707"/>
          <p:cNvSpPr/>
          <p:nvPr/>
        </p:nvSpPr>
        <p:spPr>
          <a:xfrm>
            <a:off x="2805150" y="36691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cb2a9a12c9_0_2707"/>
          <p:cNvSpPr/>
          <p:nvPr/>
        </p:nvSpPr>
        <p:spPr>
          <a:xfrm>
            <a:off x="3543750" y="36691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cb2a9a12c9_0_2707"/>
          <p:cNvSpPr/>
          <p:nvPr/>
        </p:nvSpPr>
        <p:spPr>
          <a:xfrm>
            <a:off x="4283850" y="3669100"/>
            <a:ext cx="7854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cb2a9a12c9_0_2707"/>
          <p:cNvSpPr/>
          <p:nvPr/>
        </p:nvSpPr>
        <p:spPr>
          <a:xfrm>
            <a:off x="3805150" y="4300200"/>
            <a:ext cx="234300" cy="218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cb2a9a12c9_0_2707"/>
          <p:cNvSpPr/>
          <p:nvPr/>
        </p:nvSpPr>
        <p:spPr>
          <a:xfrm>
            <a:off x="2043150" y="42025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cb2a9a12c9_0_2707"/>
          <p:cNvSpPr/>
          <p:nvPr/>
        </p:nvSpPr>
        <p:spPr>
          <a:xfrm>
            <a:off x="2805150" y="42025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cb2a9a12c9_0_2707"/>
          <p:cNvSpPr/>
          <p:nvPr/>
        </p:nvSpPr>
        <p:spPr>
          <a:xfrm>
            <a:off x="3567150" y="42025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cb2a9a12c9_0_2707"/>
          <p:cNvSpPr/>
          <p:nvPr/>
        </p:nvSpPr>
        <p:spPr>
          <a:xfrm>
            <a:off x="4329150" y="4202500"/>
            <a:ext cx="740100" cy="38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cb2a9a12c9_0_2707"/>
          <p:cNvSpPr/>
          <p:nvPr/>
        </p:nvSpPr>
        <p:spPr>
          <a:xfrm>
            <a:off x="4727325" y="3767800"/>
            <a:ext cx="234300" cy="218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1" name="Google Shape;871;gcb2a9a12c9_0_2707"/>
          <p:cNvCxnSpPr>
            <a:stCxn id="864" idx="3"/>
          </p:cNvCxnSpPr>
          <p:nvPr/>
        </p:nvCxnSpPr>
        <p:spPr>
          <a:xfrm flipH="1" rot="10800000">
            <a:off x="5069250" y="3823750"/>
            <a:ext cx="649500" cy="36600"/>
          </a:xfrm>
          <a:prstGeom prst="straightConnector1">
            <a:avLst/>
          </a:prstGeom>
          <a:noFill/>
          <a:ln cap="flat" cmpd="sng" w="28575">
            <a:solidFill>
              <a:schemeClr val="dk2"/>
            </a:solidFill>
            <a:prstDash val="solid"/>
            <a:round/>
            <a:headEnd len="sm" w="sm" type="none"/>
            <a:tailEnd len="med" w="med" type="triangle"/>
          </a:ln>
        </p:spPr>
      </p:cxnSp>
      <p:cxnSp>
        <p:nvCxnSpPr>
          <p:cNvPr id="872" name="Google Shape;872;gcb2a9a12c9_0_2707"/>
          <p:cNvCxnSpPr/>
          <p:nvPr/>
        </p:nvCxnSpPr>
        <p:spPr>
          <a:xfrm flipH="1" rot="10800000">
            <a:off x="5069250" y="4357150"/>
            <a:ext cx="649500" cy="36600"/>
          </a:xfrm>
          <a:prstGeom prst="straightConnector1">
            <a:avLst/>
          </a:prstGeom>
          <a:noFill/>
          <a:ln cap="flat" cmpd="sng" w="28575">
            <a:solidFill>
              <a:schemeClr val="dk2"/>
            </a:solidFill>
            <a:prstDash val="solid"/>
            <a:round/>
            <a:headEnd len="sm" w="sm" type="none"/>
            <a:tailEnd len="med" w="med" type="triangle"/>
          </a:ln>
        </p:spPr>
      </p:cxnSp>
      <p:sp>
        <p:nvSpPr>
          <p:cNvPr id="873" name="Google Shape;873;gcb2a9a12c9_0_2707"/>
          <p:cNvSpPr txBox="1"/>
          <p:nvPr/>
        </p:nvSpPr>
        <p:spPr>
          <a:xfrm>
            <a:off x="5792750" y="3700350"/>
            <a:ext cx="6495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SM1</a:t>
            </a:r>
            <a:endParaRPr b="0" i="0" sz="1400" u="none" cap="none" strike="noStrike">
              <a:solidFill>
                <a:srgbClr val="000000"/>
              </a:solidFill>
              <a:latin typeface="Arial"/>
              <a:ea typeface="Arial"/>
              <a:cs typeface="Arial"/>
              <a:sym typeface="Arial"/>
            </a:endParaRPr>
          </a:p>
        </p:txBody>
      </p:sp>
      <p:sp>
        <p:nvSpPr>
          <p:cNvPr id="874" name="Google Shape;874;gcb2a9a12c9_0_2707"/>
          <p:cNvSpPr txBox="1"/>
          <p:nvPr/>
        </p:nvSpPr>
        <p:spPr>
          <a:xfrm>
            <a:off x="5792750" y="4157550"/>
            <a:ext cx="6495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SM2</a:t>
            </a:r>
            <a:endParaRPr b="0" i="0" sz="1400" u="none" cap="none" strike="noStrike">
              <a:solidFill>
                <a:srgbClr val="000000"/>
              </a:solidFill>
              <a:latin typeface="Arial"/>
              <a:ea typeface="Arial"/>
              <a:cs typeface="Arial"/>
              <a:sym typeface="Arial"/>
            </a:endParaRPr>
          </a:p>
        </p:txBody>
      </p:sp>
      <p:sp>
        <p:nvSpPr>
          <p:cNvPr id="875" name="Google Shape;875;gcb2a9a12c9_0_2707"/>
          <p:cNvSpPr txBox="1"/>
          <p:nvPr/>
        </p:nvSpPr>
        <p:spPr>
          <a:xfrm>
            <a:off x="883600" y="3725025"/>
            <a:ext cx="7401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 = 4</a:t>
            </a:r>
            <a:endParaRPr b="0" i="0" sz="1400" u="none" cap="none" strike="noStrike">
              <a:solidFill>
                <a:srgbClr val="000000"/>
              </a:solidFill>
              <a:latin typeface="Arial"/>
              <a:ea typeface="Arial"/>
              <a:cs typeface="Arial"/>
              <a:sym typeface="Arial"/>
            </a:endParaRPr>
          </a:p>
        </p:txBody>
      </p:sp>
      <p:sp>
        <p:nvSpPr>
          <p:cNvPr id="876" name="Google Shape;876;gcb2a9a12c9_0_2707"/>
          <p:cNvSpPr txBox="1"/>
          <p:nvPr/>
        </p:nvSpPr>
        <p:spPr>
          <a:xfrm>
            <a:off x="6999775" y="3027400"/>
            <a:ext cx="155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Real model</a:t>
            </a:r>
            <a:endParaRPr b="0" i="0" sz="1400" u="none" cap="none" strike="noStrike">
              <a:solidFill>
                <a:srgbClr val="000000"/>
              </a:solidFill>
              <a:latin typeface="Arial"/>
              <a:ea typeface="Arial"/>
              <a:cs typeface="Arial"/>
              <a:sym typeface="Arial"/>
            </a:endParaRPr>
          </a:p>
        </p:txBody>
      </p:sp>
      <p:cxnSp>
        <p:nvCxnSpPr>
          <p:cNvPr id="877" name="Google Shape;877;gcb2a9a12c9_0_2707"/>
          <p:cNvCxnSpPr>
            <a:stCxn id="859" idx="0"/>
            <a:endCxn id="876" idx="0"/>
          </p:cNvCxnSpPr>
          <p:nvPr/>
        </p:nvCxnSpPr>
        <p:spPr>
          <a:xfrm flipH="1" rot="-5400000">
            <a:off x="5835725" y="1087475"/>
            <a:ext cx="9300" cy="3870600"/>
          </a:xfrm>
          <a:prstGeom prst="curvedConnector3">
            <a:avLst>
              <a:gd fmla="val -2560484" name="adj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gcb2a9a12c9_0_2734"/>
          <p:cNvSpPr txBox="1"/>
          <p:nvPr/>
        </p:nvSpPr>
        <p:spPr>
          <a:xfrm>
            <a:off x="622600" y="9340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K-FOLD CROSS VALIDATION (II)</a:t>
            </a:r>
            <a:endParaRPr b="0" i="0" sz="2100" u="none" cap="none" strike="noStrike">
              <a:solidFill>
                <a:srgbClr val="2DC5FA"/>
              </a:solidFill>
              <a:latin typeface="Montserrat"/>
              <a:ea typeface="Montserrat"/>
              <a:cs typeface="Montserrat"/>
              <a:sym typeface="Montserrat"/>
            </a:endParaRPr>
          </a:p>
        </p:txBody>
      </p:sp>
      <p:sp>
        <p:nvSpPr>
          <p:cNvPr id="883" name="Google Shape;883;gcb2a9a12c9_0_273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884" name="Google Shape;884;gcb2a9a12c9_0_2734"/>
          <p:cNvSpPr txBox="1"/>
          <p:nvPr/>
        </p:nvSpPr>
        <p:spPr>
          <a:xfrm>
            <a:off x="707225" y="13692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a:t>
            </a:r>
            <a:r>
              <a:rPr b="1" i="0" lang="en" sz="1800" u="none" cap="none" strike="noStrike">
                <a:solidFill>
                  <a:srgbClr val="6AA84F"/>
                </a:solidFill>
                <a:highlight>
                  <a:srgbClr val="FFFFFF"/>
                </a:highlight>
                <a:latin typeface="Roboto"/>
                <a:ea typeface="Roboto"/>
                <a:cs typeface="Roboto"/>
                <a:sym typeface="Roboto"/>
              </a:rPr>
              <a:t>final model performance is estimated</a:t>
            </a:r>
            <a:r>
              <a:rPr b="0" i="0" lang="en" sz="1800" u="none" cap="none" strike="noStrike">
                <a:solidFill>
                  <a:srgbClr val="172B4D"/>
                </a:solidFill>
                <a:highlight>
                  <a:srgbClr val="FFFFFF"/>
                </a:highlight>
                <a:latin typeface="Roboto"/>
                <a:ea typeface="Roboto"/>
                <a:cs typeface="Roboto"/>
                <a:sym typeface="Roboto"/>
              </a:rPr>
              <a:t> as the “</a:t>
            </a:r>
            <a:r>
              <a:rPr b="1" i="0" lang="en" sz="1800" u="none" cap="none" strike="noStrike">
                <a:solidFill>
                  <a:srgbClr val="172B4D"/>
                </a:solidFill>
                <a:highlight>
                  <a:srgbClr val="FFFFFF"/>
                </a:highlight>
                <a:latin typeface="Roboto"/>
                <a:ea typeface="Roboto"/>
                <a:cs typeface="Roboto"/>
                <a:sym typeface="Roboto"/>
              </a:rPr>
              <a:t>mean</a:t>
            </a:r>
            <a:r>
              <a:rPr b="0" i="0" lang="en" sz="1800" u="none" cap="none" strike="noStrike">
                <a:solidFill>
                  <a:srgbClr val="172B4D"/>
                </a:solidFill>
                <a:highlight>
                  <a:srgbClr val="FFFFFF"/>
                </a:highlight>
                <a:latin typeface="Roboto"/>
                <a:ea typeface="Roboto"/>
                <a:cs typeface="Roboto"/>
                <a:sym typeface="Roboto"/>
              </a:rPr>
              <a:t>” performance of all the SM models.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a:t>
            </a:r>
            <a:r>
              <a:rPr b="1" i="0" lang="en" sz="1800" u="none" cap="none" strike="noStrike">
                <a:solidFill>
                  <a:srgbClr val="6AA84F"/>
                </a:solidFill>
                <a:highlight>
                  <a:srgbClr val="FFFFFF"/>
                </a:highlight>
                <a:latin typeface="Roboto"/>
                <a:ea typeface="Roboto"/>
                <a:cs typeface="Roboto"/>
                <a:sym typeface="Roboto"/>
              </a:rPr>
              <a:t>variability of the performance is estimated</a:t>
            </a:r>
            <a:r>
              <a:rPr b="0" i="0" lang="en" sz="1800" u="none" cap="none" strike="noStrike">
                <a:solidFill>
                  <a:srgbClr val="172B4D"/>
                </a:solidFill>
                <a:highlight>
                  <a:srgbClr val="FFFFFF"/>
                </a:highlight>
                <a:latin typeface="Roboto"/>
                <a:ea typeface="Roboto"/>
                <a:cs typeface="Roboto"/>
                <a:sym typeface="Roboto"/>
              </a:rPr>
              <a:t> as the standard deviation of the SM models.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FF0000"/>
              </a:buClr>
              <a:buSzPts val="1800"/>
              <a:buFont typeface="Roboto"/>
              <a:buChar char="●"/>
            </a:pPr>
            <a:r>
              <a:rPr b="1" i="0" lang="en" sz="1800" u="none" cap="none" strike="noStrike">
                <a:solidFill>
                  <a:srgbClr val="FF0000"/>
                </a:solidFill>
                <a:highlight>
                  <a:srgbClr val="FFFFFF"/>
                </a:highlight>
                <a:latin typeface="Roboto"/>
                <a:ea typeface="Roboto"/>
                <a:cs typeface="Roboto"/>
                <a:sym typeface="Roboto"/>
              </a:rPr>
              <a:t>The final model uses the full training set</a:t>
            </a:r>
            <a:r>
              <a:rPr b="0" i="0" lang="en" sz="1800" u="none" cap="none" strike="noStrike">
                <a:solidFill>
                  <a:srgbClr val="FF0000"/>
                </a:solidFill>
                <a:highlight>
                  <a:srgbClr val="FFFFFF"/>
                </a:highlight>
                <a:latin typeface="Roboto"/>
                <a:ea typeface="Roboto"/>
                <a:cs typeface="Roboto"/>
                <a:sym typeface="Roboto"/>
              </a:rPr>
              <a:t>.</a:t>
            </a:r>
            <a:endParaRPr b="0" i="0" sz="1800" u="none" cap="none" strike="noStrike">
              <a:solidFill>
                <a:srgbClr val="FF0000"/>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Typically, given these considerations, one performs k-fold cross-validation using k = 5 or k = 10, as these values have been shown empirically to yield test error rate estimates that suffer neither from excessively high bias nor from very high variance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cb2a9a12c9_0_1605"/>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890" name="Google Shape;890;gcb2a9a12c9_0_1605"/>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Hypothesis testing</a:t>
            </a:r>
            <a:endParaRPr>
              <a:latin typeface="Montserrat"/>
              <a:ea typeface="Montserrat"/>
              <a:cs typeface="Montserrat"/>
              <a:sym typeface="Montserrat"/>
            </a:endParaRPr>
          </a:p>
        </p:txBody>
      </p:sp>
      <p:pic>
        <p:nvPicPr>
          <p:cNvPr id="891" name="Google Shape;891;gcb2a9a12c9_0_1605"/>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gcb2a9a12c9_0_161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a:t>
            </a:r>
            <a:endParaRPr b="0" i="0" sz="2100" u="none" cap="none" strike="noStrike">
              <a:solidFill>
                <a:srgbClr val="2DC5FA"/>
              </a:solidFill>
              <a:latin typeface="Montserrat"/>
              <a:ea typeface="Montserrat"/>
              <a:cs typeface="Montserrat"/>
              <a:sym typeface="Montserrat"/>
            </a:endParaRPr>
          </a:p>
        </p:txBody>
      </p:sp>
      <p:sp>
        <p:nvSpPr>
          <p:cNvPr id="897" name="Google Shape;897;gcb2a9a12c9_0_161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000000"/>
              </a:buClr>
              <a:buSzPts val="1500"/>
              <a:buFont typeface="Arial"/>
              <a:buChar char="●"/>
            </a:pPr>
            <a:r>
              <a:rPr b="0" i="0" lang="en" sz="1500" u="none" cap="none" strike="noStrike">
                <a:solidFill>
                  <a:srgbClr val="172B4D"/>
                </a:solidFill>
                <a:highlight>
                  <a:srgbClr val="FFFFFF"/>
                </a:highlight>
                <a:latin typeface="Roboto"/>
                <a:ea typeface="Roboto"/>
                <a:cs typeface="Roboto"/>
                <a:sym typeface="Roboto"/>
              </a:rPr>
              <a:t>A hypothesis test is an statistical analysis which </a:t>
            </a:r>
            <a:r>
              <a:rPr b="1" i="0" lang="en" sz="1500" u="none" cap="none" strike="noStrike">
                <a:solidFill>
                  <a:srgbClr val="172B4D"/>
                </a:solidFill>
                <a:highlight>
                  <a:srgbClr val="FFFFFF"/>
                </a:highlight>
                <a:latin typeface="Roboto"/>
                <a:ea typeface="Roboto"/>
                <a:cs typeface="Roboto"/>
                <a:sym typeface="Roboto"/>
              </a:rPr>
              <a:t>uses one sample</a:t>
            </a:r>
            <a:r>
              <a:rPr b="0" i="0" lang="en" sz="1500" u="none" cap="none" strike="noStrike">
                <a:solidFill>
                  <a:srgbClr val="172B4D"/>
                </a:solidFill>
                <a:highlight>
                  <a:srgbClr val="FFFFFF"/>
                </a:highlight>
                <a:latin typeface="Roboto"/>
                <a:ea typeface="Roboto"/>
                <a:cs typeface="Roboto"/>
                <a:sym typeface="Roboto"/>
              </a:rPr>
              <a:t> of our population to asses </a:t>
            </a:r>
            <a:r>
              <a:rPr b="1" i="0" lang="en" sz="1500" u="none" cap="none" strike="noStrike">
                <a:solidFill>
                  <a:srgbClr val="172B4D"/>
                </a:solidFill>
                <a:highlight>
                  <a:srgbClr val="FFFFFF"/>
                </a:highlight>
                <a:latin typeface="Roboto"/>
                <a:ea typeface="Roboto"/>
                <a:cs typeface="Roboto"/>
                <a:sym typeface="Roboto"/>
              </a:rPr>
              <a:t>two mutually exclusive theories</a:t>
            </a:r>
            <a:r>
              <a:rPr b="0" i="0" lang="en" sz="1500" u="none" cap="none" strike="noStrike">
                <a:solidFill>
                  <a:srgbClr val="172B4D"/>
                </a:solidFill>
                <a:highlight>
                  <a:srgbClr val="FFFFFF"/>
                </a:highlight>
                <a:latin typeface="Roboto"/>
                <a:ea typeface="Roboto"/>
                <a:cs typeface="Roboto"/>
                <a:sym typeface="Roboto"/>
              </a:rPr>
              <a:t> about the population, named: </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Null Hypothesis: Ho</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Alternate Hypothesis: Ha</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898" name="Google Shape;898;gcb2a9a12c9_0_1611"/>
          <p:cNvPicPr preferRelativeResize="0"/>
          <p:nvPr/>
        </p:nvPicPr>
        <p:blipFill rotWithShape="1">
          <a:blip r:embed="rId4">
            <a:alphaModFix/>
          </a:blip>
          <a:srcRect b="0" l="0" r="0" t="0"/>
          <a:stretch/>
        </p:blipFill>
        <p:spPr>
          <a:xfrm>
            <a:off x="3225175" y="2863600"/>
            <a:ext cx="2804225" cy="1586176"/>
          </a:xfrm>
          <a:prstGeom prst="rect">
            <a:avLst/>
          </a:prstGeom>
          <a:noFill/>
          <a:ln>
            <a:noFill/>
          </a:ln>
        </p:spPr>
      </p:pic>
      <p:sp>
        <p:nvSpPr>
          <p:cNvPr id="899" name="Google Shape;899;gcb2a9a12c9_0_1611"/>
          <p:cNvSpPr txBox="1"/>
          <p:nvPr/>
        </p:nvSpPr>
        <p:spPr>
          <a:xfrm>
            <a:off x="3755150" y="3371725"/>
            <a:ext cx="60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Ho</a:t>
            </a:r>
            <a:endParaRPr b="1" i="0" sz="1400" u="none" cap="none" strike="noStrike">
              <a:solidFill>
                <a:srgbClr val="FFFFFF"/>
              </a:solidFill>
              <a:latin typeface="Arial"/>
              <a:ea typeface="Arial"/>
              <a:cs typeface="Arial"/>
              <a:sym typeface="Arial"/>
            </a:endParaRPr>
          </a:p>
        </p:txBody>
      </p:sp>
      <p:sp>
        <p:nvSpPr>
          <p:cNvPr id="900" name="Google Shape;900;gcb2a9a12c9_0_1611"/>
          <p:cNvSpPr txBox="1"/>
          <p:nvPr/>
        </p:nvSpPr>
        <p:spPr>
          <a:xfrm>
            <a:off x="4962200" y="3380388"/>
            <a:ext cx="60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Ha</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4" name="Shape 904"/>
        <p:cNvGrpSpPr/>
        <p:nvPr/>
      </p:nvGrpSpPr>
      <p:grpSpPr>
        <a:xfrm>
          <a:off x="0" y="0"/>
          <a:ext cx="0" cy="0"/>
          <a:chOff x="0" y="0"/>
          <a:chExt cx="0" cy="0"/>
        </a:xfrm>
      </p:grpSpPr>
      <p:sp>
        <p:nvSpPr>
          <p:cNvPr id="905" name="Google Shape;905;gcb2a9a12c9_0_161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ELEMENTS OF HYPOTHESIS TEST</a:t>
            </a:r>
            <a:endParaRPr b="0" i="0" sz="2100" u="none" cap="none" strike="noStrike">
              <a:solidFill>
                <a:srgbClr val="2DC5FA"/>
              </a:solidFill>
              <a:latin typeface="Montserrat"/>
              <a:ea typeface="Montserrat"/>
              <a:cs typeface="Montserrat"/>
              <a:sym typeface="Montserrat"/>
            </a:endParaRPr>
          </a:p>
        </p:txBody>
      </p:sp>
      <p:sp>
        <p:nvSpPr>
          <p:cNvPr id="906" name="Google Shape;906;gcb2a9a12c9_0_161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rgbClr val="172B4D"/>
                </a:solidFill>
                <a:highlight>
                  <a:schemeClr val="lt1"/>
                </a:highlight>
                <a:latin typeface="Roboto"/>
                <a:ea typeface="Roboto"/>
                <a:cs typeface="Roboto"/>
                <a:sym typeface="Roboto"/>
              </a:rPr>
              <a:t>The elements needed to conduct this type of analysis are: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Null hypothesis: Ho</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Alternate hypothesis: Ha</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Confidence level (1- α ) or significance level ( α )</a:t>
            </a:r>
            <a:endParaRPr b="0" i="0" sz="1500" u="none" cap="none" strike="noStrike">
              <a:solidFill>
                <a:srgbClr val="172B4D"/>
              </a:solidFill>
              <a:highlight>
                <a:schemeClr val="lt1"/>
              </a:highlight>
              <a:latin typeface="Roboto"/>
              <a:ea typeface="Roboto"/>
              <a:cs typeface="Roboto"/>
              <a:sym typeface="Roboto"/>
            </a:endParaRPr>
          </a:p>
          <a:p>
            <a:pPr indent="-323850" lvl="2" marL="13716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Test statistic ( value computed the sample, different in every test )</a:t>
            </a:r>
            <a:endParaRPr b="0" i="0" sz="1500" u="none" cap="none" strike="noStrike">
              <a:solidFill>
                <a:srgbClr val="172B4D"/>
              </a:solidFill>
              <a:highlight>
                <a:schemeClr val="lt1"/>
              </a:highlight>
              <a:latin typeface="Roboto"/>
              <a:ea typeface="Roboto"/>
              <a:cs typeface="Roboto"/>
              <a:sym typeface="Roboto"/>
            </a:endParaRPr>
          </a:p>
          <a:p>
            <a:pPr indent="-323850" lvl="2" marL="13716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0" name="Shape 910"/>
        <p:cNvGrpSpPr/>
        <p:nvPr/>
      </p:nvGrpSpPr>
      <p:grpSpPr>
        <a:xfrm>
          <a:off x="0" y="0"/>
          <a:ext cx="0" cy="0"/>
          <a:chOff x="0" y="0"/>
          <a:chExt cx="0" cy="0"/>
        </a:xfrm>
      </p:grpSpPr>
      <p:sp>
        <p:nvSpPr>
          <p:cNvPr id="911" name="Google Shape;911;gcb2a9a12c9_0_163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WAYS TO CONDUCT A STATISTICAL TEST:</a:t>
            </a:r>
            <a:endParaRPr b="0" i="0" sz="2100" u="none" cap="none" strike="noStrike">
              <a:solidFill>
                <a:srgbClr val="2DC5FA"/>
              </a:solidFill>
              <a:latin typeface="Montserrat"/>
              <a:ea typeface="Montserrat"/>
              <a:cs typeface="Montserrat"/>
              <a:sym typeface="Montserrat"/>
            </a:endParaRPr>
          </a:p>
        </p:txBody>
      </p:sp>
      <p:sp>
        <p:nvSpPr>
          <p:cNvPr id="912" name="Google Shape;912;gcb2a9a12c9_0_1639"/>
          <p:cNvSpPr txBox="1"/>
          <p:nvPr/>
        </p:nvSpPr>
        <p:spPr>
          <a:xfrm>
            <a:off x="693000" y="1620700"/>
            <a:ext cx="7758000" cy="261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There are two ways to conduct an statistical test:</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Computing the </a:t>
            </a:r>
            <a:r>
              <a:rPr b="1" i="0" lang="en" sz="1800" u="none" cap="none" strike="noStrike">
                <a:solidFill>
                  <a:srgbClr val="6AA84F"/>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from our sample and comparing it against the </a:t>
            </a:r>
            <a:r>
              <a:rPr b="1" i="0" lang="en" sz="1800" u="none" cap="none" strike="noStrike">
                <a:solidFill>
                  <a:srgbClr val="FF0000"/>
                </a:solidFill>
                <a:highlight>
                  <a:schemeClr val="lt1"/>
                </a:highlight>
                <a:latin typeface="Roboto"/>
                <a:ea typeface="Roboto"/>
                <a:cs typeface="Roboto"/>
                <a:sym typeface="Roboto"/>
              </a:rPr>
              <a:t>critical value</a:t>
            </a:r>
            <a:r>
              <a:rPr b="0" i="0" lang="en" sz="1800" u="none" cap="none" strike="noStrike">
                <a:solidFill>
                  <a:srgbClr val="172B4D"/>
                </a:solidFill>
                <a:highlight>
                  <a:schemeClr val="lt1"/>
                </a:highlight>
                <a:latin typeface="Roboto"/>
                <a:ea typeface="Roboto"/>
                <a:cs typeface="Roboto"/>
                <a:sym typeface="Roboto"/>
              </a:rPr>
              <a:t> corresponding to a given </a:t>
            </a:r>
            <a:r>
              <a:rPr b="1" i="0" lang="en" sz="1800" u="none" cap="none" strike="noStrike">
                <a:solidFill>
                  <a:srgbClr val="FF0000"/>
                </a:solidFill>
                <a:highlight>
                  <a:schemeClr val="lt1"/>
                </a:highlight>
                <a:latin typeface="Roboto"/>
                <a:ea typeface="Roboto"/>
                <a:cs typeface="Roboto"/>
                <a:sym typeface="Roboto"/>
              </a:rPr>
              <a:t>confidence level.</a:t>
            </a:r>
            <a:endParaRPr b="1" i="0" sz="1800" u="none" cap="none" strike="noStrike">
              <a:solidFill>
                <a:srgbClr val="FF0000"/>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highlight>
                <a:schemeClr val="lt1"/>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Comparing the </a:t>
            </a:r>
            <a:r>
              <a:rPr b="1" i="0" lang="en" sz="1800" u="none" cap="none" strike="noStrike">
                <a:solidFill>
                  <a:srgbClr val="6AA84F"/>
                </a:solidFill>
                <a:highlight>
                  <a:schemeClr val="lt1"/>
                </a:highlight>
                <a:latin typeface="Roboto"/>
                <a:ea typeface="Roboto"/>
                <a:cs typeface="Roboto"/>
                <a:sym typeface="Roboto"/>
              </a:rPr>
              <a:t>p-value</a:t>
            </a:r>
            <a:r>
              <a:rPr b="0" i="0" lang="en" sz="1800" u="none" cap="none" strike="noStrike">
                <a:solidFill>
                  <a:srgbClr val="172B4D"/>
                </a:solidFill>
                <a:highlight>
                  <a:schemeClr val="lt1"/>
                </a:highlight>
                <a:latin typeface="Roboto"/>
                <a:ea typeface="Roboto"/>
                <a:cs typeface="Roboto"/>
                <a:sym typeface="Roboto"/>
              </a:rPr>
              <a:t> from our sample and comparing it against the </a:t>
            </a:r>
            <a:r>
              <a:rPr b="1" i="0" lang="en" sz="1800" u="none" cap="none" strike="noStrike">
                <a:solidFill>
                  <a:srgbClr val="FF0000"/>
                </a:solidFill>
                <a:highlight>
                  <a:schemeClr val="lt1"/>
                </a:highlight>
                <a:latin typeface="Roboto"/>
                <a:ea typeface="Roboto"/>
                <a:cs typeface="Roboto"/>
                <a:sym typeface="Roboto"/>
              </a:rPr>
              <a:t>significance level</a:t>
            </a:r>
            <a:r>
              <a:rPr b="0" i="0" lang="en" sz="1800" u="none" cap="none" strike="noStrike">
                <a:solidFill>
                  <a:srgbClr val="172B4D"/>
                </a:solidFill>
                <a:highlight>
                  <a:schemeClr val="lt1"/>
                </a:highlight>
                <a:latin typeface="Roboto"/>
                <a:ea typeface="Roboto"/>
                <a:cs typeface="Roboto"/>
                <a:sym typeface="Roboto"/>
              </a:rPr>
              <a:t>. </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gcb2a9a12c9_0_164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TESTING USING THE TEST STATISTIC:</a:t>
            </a:r>
            <a:endParaRPr b="0" i="0" sz="2100" u="none" cap="none" strike="noStrike">
              <a:solidFill>
                <a:srgbClr val="2DC5FA"/>
              </a:solidFill>
              <a:latin typeface="Montserrat"/>
              <a:ea typeface="Montserrat"/>
              <a:cs typeface="Montserrat"/>
              <a:sym typeface="Montserrat"/>
            </a:endParaRPr>
          </a:p>
        </p:txBody>
      </p:sp>
      <p:sp>
        <p:nvSpPr>
          <p:cNvPr id="918" name="Google Shape;918;gcb2a9a12c9_0_1644"/>
          <p:cNvSpPr txBox="1"/>
          <p:nvPr/>
        </p:nvSpPr>
        <p:spPr>
          <a:xfrm>
            <a:off x="693000" y="1620700"/>
            <a:ext cx="7758000" cy="261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Fix the </a:t>
            </a:r>
            <a:r>
              <a:rPr b="1" i="0" lang="en" sz="1800" u="none" cap="none" strike="noStrike">
                <a:solidFill>
                  <a:srgbClr val="6AA84F"/>
                </a:solidFill>
                <a:highlight>
                  <a:schemeClr val="lt1"/>
                </a:highlight>
                <a:latin typeface="Roboto"/>
                <a:ea typeface="Roboto"/>
                <a:cs typeface="Roboto"/>
                <a:sym typeface="Roboto"/>
              </a:rPr>
              <a:t>confidence level</a:t>
            </a:r>
            <a:r>
              <a:rPr b="0" i="0" lang="en" sz="1800" u="none" cap="none" strike="noStrike">
                <a:solidFill>
                  <a:srgbClr val="172B4D"/>
                </a:solidFill>
                <a:highlight>
                  <a:schemeClr val="lt1"/>
                </a:highlight>
                <a:latin typeface="Roboto"/>
                <a:ea typeface="Roboto"/>
                <a:cs typeface="Roboto"/>
                <a:sym typeface="Roboto"/>
              </a:rPr>
              <a:t>. = 95 %</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Compute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a:t>
            </a:r>
            <a:r>
              <a:rPr lang="en" sz="1800">
                <a:solidFill>
                  <a:srgbClr val="172B4D"/>
                </a:solidFill>
                <a:highlight>
                  <a:schemeClr val="lt1"/>
                </a:highlight>
                <a:latin typeface="Roboto"/>
                <a:ea typeface="Roboto"/>
                <a:cs typeface="Roboto"/>
                <a:sym typeface="Roboto"/>
              </a:rPr>
              <a:t>M</a:t>
            </a:r>
            <a:r>
              <a:rPr b="0" i="0" lang="en" sz="1800" u="none" cap="none" strike="noStrike">
                <a:solidFill>
                  <a:srgbClr val="172B4D"/>
                </a:solidFill>
                <a:highlight>
                  <a:schemeClr val="lt1"/>
                </a:highlight>
                <a:latin typeface="Roboto"/>
                <a:ea typeface="Roboto"/>
                <a:cs typeface="Roboto"/>
                <a:sym typeface="Roboto"/>
              </a:rPr>
              <a:t>y sample parameter  z </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Compute the </a:t>
            </a:r>
            <a:r>
              <a:rPr b="1" i="0" lang="en" sz="1800" u="none" cap="none" strike="noStrike">
                <a:solidFill>
                  <a:srgbClr val="FF0000"/>
                </a:solidFill>
                <a:highlight>
                  <a:schemeClr val="lt1"/>
                </a:highlight>
                <a:latin typeface="Roboto"/>
                <a:ea typeface="Roboto"/>
                <a:cs typeface="Roboto"/>
                <a:sym typeface="Roboto"/>
              </a:rPr>
              <a:t>critical value</a:t>
            </a:r>
            <a:r>
              <a:rPr b="0" i="0" lang="en" sz="1800" u="none" cap="none" strike="noStrike">
                <a:solidFill>
                  <a:srgbClr val="172B4D"/>
                </a:solidFill>
                <a:highlight>
                  <a:schemeClr val="lt1"/>
                </a:highlight>
                <a:latin typeface="Roboto"/>
                <a:ea typeface="Roboto"/>
                <a:cs typeface="Roboto"/>
                <a:sym typeface="Roboto"/>
              </a:rPr>
              <a:t> of the corresponding distribution.</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Compare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with the </a:t>
            </a:r>
            <a:r>
              <a:rPr b="1" i="0" lang="en" sz="1800" u="none" cap="none" strike="noStrike">
                <a:solidFill>
                  <a:srgbClr val="FF0000"/>
                </a:solidFill>
                <a:highlight>
                  <a:schemeClr val="lt1"/>
                </a:highlight>
                <a:latin typeface="Roboto"/>
                <a:ea typeface="Roboto"/>
                <a:cs typeface="Roboto"/>
                <a:sym typeface="Roboto"/>
              </a:rPr>
              <a:t>critical value</a:t>
            </a:r>
            <a:r>
              <a:rPr b="0" i="0" lang="en" sz="1800" u="none" cap="none" strike="noStrike">
                <a:solidFill>
                  <a:srgbClr val="172B4D"/>
                </a:solidFill>
                <a:highlight>
                  <a:schemeClr val="lt1"/>
                </a:highlight>
                <a:latin typeface="Roboto"/>
                <a:ea typeface="Roboto"/>
                <a:cs typeface="Roboto"/>
                <a:sym typeface="Roboto"/>
              </a:rPr>
              <a: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If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is in the </a:t>
            </a:r>
            <a:r>
              <a:rPr b="1" i="0" lang="en" sz="1800" u="none" cap="none" strike="noStrike">
                <a:solidFill>
                  <a:srgbClr val="6AA84F"/>
                </a:solidFill>
                <a:highlight>
                  <a:schemeClr val="lt1"/>
                </a:highlight>
                <a:latin typeface="Roboto"/>
                <a:ea typeface="Roboto"/>
                <a:cs typeface="Roboto"/>
                <a:sym typeface="Roboto"/>
              </a:rPr>
              <a:t>allowed region,</a:t>
            </a:r>
            <a:r>
              <a:rPr b="0" i="0" lang="en" sz="1800" u="none" cap="none" strike="noStrike">
                <a:solidFill>
                  <a:srgbClr val="172B4D"/>
                </a:solidFill>
                <a:highlight>
                  <a:schemeClr val="lt1"/>
                </a:highlight>
                <a:latin typeface="Roboto"/>
                <a:ea typeface="Roboto"/>
                <a:cs typeface="Roboto"/>
                <a:sym typeface="Roboto"/>
              </a:rPr>
              <a:t> (the allowed region is determined by the confidence level) accept the null hypothesis, otherwise reject the it.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The </a:t>
            </a:r>
            <a:r>
              <a:rPr b="1" i="0" lang="en" sz="1800" u="none" cap="none" strike="noStrike">
                <a:solidFill>
                  <a:srgbClr val="6AA84F"/>
                </a:solidFill>
                <a:highlight>
                  <a:schemeClr val="lt1"/>
                </a:highlight>
                <a:latin typeface="Roboto"/>
                <a:ea typeface="Roboto"/>
                <a:cs typeface="Roboto"/>
                <a:sym typeface="Roboto"/>
              </a:rPr>
              <a:t>allowed region </a:t>
            </a:r>
            <a:r>
              <a:rPr b="0" i="0" lang="en" sz="1800" u="none" cap="none" strike="noStrike">
                <a:solidFill>
                  <a:srgbClr val="172B4D"/>
                </a:solidFill>
                <a:highlight>
                  <a:schemeClr val="lt1"/>
                </a:highlight>
                <a:latin typeface="Roboto"/>
                <a:ea typeface="Roboto"/>
                <a:cs typeface="Roboto"/>
                <a:sym typeface="Roboto"/>
              </a:rPr>
              <a:t>depends on the type of test.</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2" name="Shape 922"/>
        <p:cNvGrpSpPr/>
        <p:nvPr/>
      </p:nvGrpSpPr>
      <p:grpSpPr>
        <a:xfrm>
          <a:off x="0" y="0"/>
          <a:ext cx="0" cy="0"/>
          <a:chOff x="0" y="0"/>
          <a:chExt cx="0" cy="0"/>
        </a:xfrm>
      </p:grpSpPr>
      <p:sp>
        <p:nvSpPr>
          <p:cNvPr id="923" name="Google Shape;923;gcb2a9a12c9_0_164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TESTING USING THE  P-VALUE:</a:t>
            </a:r>
            <a:endParaRPr b="0" i="0" sz="2100" u="none" cap="none" strike="noStrike">
              <a:solidFill>
                <a:srgbClr val="2DC5FA"/>
              </a:solidFill>
              <a:latin typeface="Montserrat"/>
              <a:ea typeface="Montserrat"/>
              <a:cs typeface="Montserrat"/>
              <a:sym typeface="Montserrat"/>
            </a:endParaRPr>
          </a:p>
        </p:txBody>
      </p:sp>
      <p:sp>
        <p:nvSpPr>
          <p:cNvPr id="924" name="Google Shape;924;gcb2a9a12c9_0_1649"/>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chemeClr val="lt1"/>
                </a:highlight>
                <a:latin typeface="Roboto"/>
                <a:ea typeface="Roboto"/>
                <a:cs typeface="Roboto"/>
                <a:sym typeface="Roboto"/>
              </a:rPr>
              <a:t>P-VALUE = P( D | HO ) = </a:t>
            </a:r>
            <a:r>
              <a:rPr b="0" i="0" lang="en" sz="1500" u="none" cap="none" strike="noStrike">
                <a:solidFill>
                  <a:srgbClr val="172B4D"/>
                </a:solidFill>
                <a:highlight>
                  <a:schemeClr val="lt1"/>
                </a:highlight>
                <a:latin typeface="Roboto"/>
                <a:ea typeface="Roboto"/>
                <a:cs typeface="Roboto"/>
                <a:sym typeface="Roboto"/>
              </a:rPr>
              <a:t>What is the probability to obtain your data, if the null hypothesis is true.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Set your </a:t>
            </a:r>
            <a:r>
              <a:rPr b="1" i="0" lang="en" sz="1500" u="none" cap="none" strike="noStrike">
                <a:solidFill>
                  <a:srgbClr val="6AA84F"/>
                </a:solidFill>
                <a:highlight>
                  <a:schemeClr val="lt1"/>
                </a:highlight>
                <a:latin typeface="Roboto"/>
                <a:ea typeface="Roboto"/>
                <a:cs typeface="Roboto"/>
                <a:sym typeface="Roboto"/>
              </a:rPr>
              <a:t>significance level.</a:t>
            </a:r>
            <a:endParaRPr b="1" i="0" sz="1500" u="none" cap="none" strike="noStrike">
              <a:solidFill>
                <a:srgbClr val="6AA84F"/>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Get your p-value.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Compare your p-value against your </a:t>
            </a:r>
            <a:r>
              <a:rPr b="1" i="0" lang="en" sz="1500" u="none" cap="none" strike="noStrike">
                <a:solidFill>
                  <a:srgbClr val="6AA84F"/>
                </a:solidFill>
                <a:highlight>
                  <a:schemeClr val="lt1"/>
                </a:highlight>
                <a:latin typeface="Roboto"/>
                <a:ea typeface="Roboto"/>
                <a:cs typeface="Roboto"/>
                <a:sym typeface="Roboto"/>
              </a:rPr>
              <a:t>significance</a:t>
            </a:r>
            <a:r>
              <a:rPr b="0" i="0" lang="en" sz="1500" u="none" cap="none" strike="noStrike">
                <a:solidFill>
                  <a:srgbClr val="172B4D"/>
                </a:solidFill>
                <a:highlight>
                  <a:schemeClr val="lt1"/>
                </a:highlight>
                <a:latin typeface="Roboto"/>
                <a:ea typeface="Roboto"/>
                <a:cs typeface="Roboto"/>
                <a:sym typeface="Roboto"/>
              </a:rPr>
              <a:t> level alpha.</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 &lt;= alpha -&gt; reject the null hypothesis</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 &gt; alpha -&gt; accept the null hypothesis</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f2a9edded4_2_0"/>
          <p:cNvSpPr txBox="1"/>
          <p:nvPr>
            <p:ph idx="1" type="subTitle"/>
          </p:nvPr>
        </p:nvSpPr>
        <p:spPr>
          <a:xfrm>
            <a:off x="311700" y="18586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200">
                <a:solidFill>
                  <a:srgbClr val="2DC5FA"/>
                </a:solidFill>
                <a:latin typeface="Roboto Slab"/>
                <a:ea typeface="Roboto Slab"/>
                <a:cs typeface="Roboto Slab"/>
                <a:sym typeface="Roboto Slab"/>
              </a:rPr>
              <a:t>Feature Selection Using P-Value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8" name="Shape 928"/>
        <p:cNvGrpSpPr/>
        <p:nvPr/>
      </p:nvGrpSpPr>
      <p:grpSpPr>
        <a:xfrm>
          <a:off x="0" y="0"/>
          <a:ext cx="0" cy="0"/>
          <a:chOff x="0" y="0"/>
          <a:chExt cx="0" cy="0"/>
        </a:xfrm>
      </p:grpSpPr>
      <p:sp>
        <p:nvSpPr>
          <p:cNvPr id="929" name="Google Shape;929;gcb2a9a12c9_0_165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CENTRAL LIMIT THEOREM</a:t>
            </a:r>
            <a:endParaRPr b="0" i="0" sz="2100" u="none" cap="none" strike="noStrike">
              <a:solidFill>
                <a:srgbClr val="2DC5FA"/>
              </a:solidFill>
              <a:latin typeface="Montserrat"/>
              <a:ea typeface="Montserrat"/>
              <a:cs typeface="Montserrat"/>
              <a:sym typeface="Montserrat"/>
            </a:endParaRPr>
          </a:p>
        </p:txBody>
      </p:sp>
      <p:sp>
        <p:nvSpPr>
          <p:cNvPr id="930" name="Google Shape;930;gcb2a9a12c9_0_1654"/>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We know that according to this theorem, the the sampling distribution follows a normal distribution centered around the population mean ( regardless of the original population distribution)</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Therefore, if we subtract the mean of our sample from the population mean, the resulting values will follow a normal distribution centered on 0. ( If we subtract two random variables which follow a normal distribution, the resulting value follows a normal distribution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If we divide the previous values by the standard error of the mean, then the resulting distribution will be a normal distribution with mean = 0 and standard deviation = 1</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gcb2a9a12c9_0_166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CUMULATIVE DISTRIBUTION FUNCTION: CDF</a:t>
            </a:r>
            <a:endParaRPr b="0" i="0" sz="2100" u="none" cap="none" strike="noStrike">
              <a:solidFill>
                <a:srgbClr val="2DC5FA"/>
              </a:solidFill>
              <a:latin typeface="Montserrat"/>
              <a:ea typeface="Montserrat"/>
              <a:cs typeface="Montserrat"/>
              <a:sym typeface="Montserrat"/>
            </a:endParaRPr>
          </a:p>
        </p:txBody>
      </p:sp>
      <p:sp>
        <p:nvSpPr>
          <p:cNvPr id="936" name="Google Shape;936;gcb2a9a12c9_0_166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This function gives the probability to get </a:t>
            </a:r>
            <a:r>
              <a:rPr b="1" i="0" lang="en" sz="1800" u="none" cap="none" strike="noStrike">
                <a:solidFill>
                  <a:srgbClr val="172B4D"/>
                </a:solidFill>
                <a:highlight>
                  <a:srgbClr val="FFFFFF"/>
                </a:highlight>
                <a:latin typeface="Roboto"/>
                <a:ea typeface="Roboto"/>
                <a:cs typeface="Roboto"/>
                <a:sym typeface="Roboto"/>
              </a:rPr>
              <a:t>ANY</a:t>
            </a:r>
            <a:r>
              <a:rPr b="0" i="0" lang="en" sz="1800" u="none" cap="none" strike="noStrike">
                <a:solidFill>
                  <a:srgbClr val="172B4D"/>
                </a:solidFill>
                <a:highlight>
                  <a:srgbClr val="FFFFFF"/>
                </a:highlight>
                <a:latin typeface="Roboto"/>
                <a:ea typeface="Roboto"/>
                <a:cs typeface="Roboto"/>
                <a:sym typeface="Roboto"/>
              </a:rPr>
              <a:t> value below or equal to a given one ( confidence level = 1- α ) (significance level = </a:t>
            </a:r>
            <a:r>
              <a:rPr b="0" i="0" lang="en" sz="1800" u="none" cap="none" strike="noStrike">
                <a:solidFill>
                  <a:srgbClr val="172B4D"/>
                </a:solidFill>
                <a:highlight>
                  <a:schemeClr val="lt1"/>
                </a:highlight>
                <a:latin typeface="Roboto"/>
                <a:ea typeface="Roboto"/>
                <a:cs typeface="Roboto"/>
                <a:sym typeface="Roboto"/>
              </a:rPr>
              <a:t>α </a:t>
            </a:r>
            <a:r>
              <a:rPr b="0" i="0" lang="en" sz="1800" u="none" cap="none" strike="noStrike">
                <a:solidFill>
                  <a:srgbClr val="172B4D"/>
                </a:solidFill>
                <a:highlight>
                  <a:srgbClr val="FFFFFF"/>
                </a:highlight>
                <a:latin typeface="Roboto"/>
                <a:ea typeface="Roboto"/>
                <a:cs typeface="Roboto"/>
                <a:sym typeface="Roboto"/>
              </a:rPr>
              <a:t>) for a given distribution.</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37" name="Google Shape;937;gcb2a9a12c9_0_1664"/>
          <p:cNvPicPr preferRelativeResize="0"/>
          <p:nvPr/>
        </p:nvPicPr>
        <p:blipFill rotWithShape="1">
          <a:blip r:embed="rId4">
            <a:alphaModFix/>
          </a:blip>
          <a:srcRect b="0" l="0" r="0" t="0"/>
          <a:stretch/>
        </p:blipFill>
        <p:spPr>
          <a:xfrm>
            <a:off x="3561050" y="2263400"/>
            <a:ext cx="5075651" cy="2537826"/>
          </a:xfrm>
          <a:prstGeom prst="rect">
            <a:avLst/>
          </a:prstGeom>
          <a:noFill/>
          <a:ln>
            <a:noFill/>
          </a:ln>
        </p:spPr>
      </p:pic>
      <p:pic>
        <p:nvPicPr>
          <p:cNvPr id="938" name="Google Shape;938;gcb2a9a12c9_0_1664"/>
          <p:cNvPicPr preferRelativeResize="0"/>
          <p:nvPr/>
        </p:nvPicPr>
        <p:blipFill rotWithShape="1">
          <a:blip r:embed="rId5">
            <a:alphaModFix/>
          </a:blip>
          <a:srcRect b="0" l="0" r="0" t="0"/>
          <a:stretch/>
        </p:blipFill>
        <p:spPr>
          <a:xfrm>
            <a:off x="429250" y="3403525"/>
            <a:ext cx="4241456" cy="711300"/>
          </a:xfrm>
          <a:prstGeom prst="rect">
            <a:avLst/>
          </a:prstGeom>
          <a:noFill/>
          <a:ln>
            <a:noFill/>
          </a:ln>
        </p:spPr>
      </p:pic>
      <p:sp>
        <p:nvSpPr>
          <p:cNvPr id="939" name="Google Shape;939;gcb2a9a12c9_0_1664"/>
          <p:cNvSpPr txBox="1"/>
          <p:nvPr/>
        </p:nvSpPr>
        <p:spPr>
          <a:xfrm>
            <a:off x="5344300" y="3834900"/>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1- α</a:t>
            </a:r>
            <a:endParaRPr b="1" i="0" sz="2800" u="none" cap="none" strike="noStrike">
              <a:solidFill>
                <a:srgbClr val="FFFFFF"/>
              </a:solidFill>
              <a:latin typeface="Arial"/>
              <a:ea typeface="Arial"/>
              <a:cs typeface="Arial"/>
              <a:sym typeface="Arial"/>
            </a:endParaRPr>
          </a:p>
        </p:txBody>
      </p:sp>
      <p:sp>
        <p:nvSpPr>
          <p:cNvPr id="940" name="Google Shape;940;gcb2a9a12c9_0_1664"/>
          <p:cNvSpPr txBox="1"/>
          <p:nvPr/>
        </p:nvSpPr>
        <p:spPr>
          <a:xfrm>
            <a:off x="6729025" y="385292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4" name="Shape 944"/>
        <p:cNvGrpSpPr/>
        <p:nvPr/>
      </p:nvGrpSpPr>
      <p:grpSpPr>
        <a:xfrm>
          <a:off x="0" y="0"/>
          <a:ext cx="0" cy="0"/>
          <a:chOff x="0" y="0"/>
          <a:chExt cx="0" cy="0"/>
        </a:xfrm>
      </p:grpSpPr>
      <p:sp>
        <p:nvSpPr>
          <p:cNvPr id="945" name="Google Shape;945;gcb2a9a12c9_0_169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COMPUTING PROBABILITIES FOR THE NORMAL</a:t>
            </a:r>
            <a:endParaRPr b="0" i="0" sz="2100" u="none" cap="none" strike="noStrike">
              <a:solidFill>
                <a:srgbClr val="2DC5FA"/>
              </a:solidFill>
              <a:latin typeface="Montserrat"/>
              <a:ea typeface="Montserrat"/>
              <a:cs typeface="Montserrat"/>
              <a:sym typeface="Montserrat"/>
            </a:endParaRPr>
          </a:p>
        </p:txBody>
      </p:sp>
      <p:sp>
        <p:nvSpPr>
          <p:cNvPr id="946" name="Google Shape;946;gcb2a9a12c9_0_1691"/>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Given a normal distribution, we can also  be interested in knowing how big or small can be a value for which we have a given amount of probability.</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47" name="Google Shape;947;gcb2a9a12c9_0_1691"/>
          <p:cNvPicPr preferRelativeResize="0"/>
          <p:nvPr/>
        </p:nvPicPr>
        <p:blipFill rotWithShape="1">
          <a:blip r:embed="rId4">
            <a:alphaModFix/>
          </a:blip>
          <a:srcRect b="0" l="0" r="0" t="0"/>
          <a:stretch/>
        </p:blipFill>
        <p:spPr>
          <a:xfrm>
            <a:off x="296725" y="2400300"/>
            <a:ext cx="4914899" cy="2457450"/>
          </a:xfrm>
          <a:prstGeom prst="rect">
            <a:avLst/>
          </a:prstGeom>
          <a:noFill/>
          <a:ln>
            <a:noFill/>
          </a:ln>
        </p:spPr>
      </p:pic>
      <p:pic>
        <p:nvPicPr>
          <p:cNvPr id="948" name="Google Shape;948;gcb2a9a12c9_0_1691"/>
          <p:cNvPicPr preferRelativeResize="0"/>
          <p:nvPr/>
        </p:nvPicPr>
        <p:blipFill rotWithShape="1">
          <a:blip r:embed="rId5">
            <a:alphaModFix/>
          </a:blip>
          <a:srcRect b="0" l="0" r="0" t="0"/>
          <a:stretch/>
        </p:blipFill>
        <p:spPr>
          <a:xfrm>
            <a:off x="3552800" y="2532900"/>
            <a:ext cx="4914900" cy="514208"/>
          </a:xfrm>
          <a:prstGeom prst="rect">
            <a:avLst/>
          </a:prstGeom>
          <a:noFill/>
          <a:ln>
            <a:noFill/>
          </a:ln>
        </p:spPr>
      </p:pic>
      <p:sp>
        <p:nvSpPr>
          <p:cNvPr id="949" name="Google Shape;949;gcb2a9a12c9_0_1691"/>
          <p:cNvSpPr txBox="1"/>
          <p:nvPr/>
        </p:nvSpPr>
        <p:spPr>
          <a:xfrm>
            <a:off x="5341325" y="3521325"/>
            <a:ext cx="3145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AA84F"/>
                </a:solidFill>
                <a:latin typeface="Arial"/>
                <a:ea typeface="Arial"/>
                <a:cs typeface="Arial"/>
                <a:sym typeface="Arial"/>
              </a:rPr>
              <a:t>Use the symmetry of the distribution in your favor.</a:t>
            </a:r>
            <a:endParaRPr b="1" i="0" sz="1400" u="none" cap="none" strike="noStrike">
              <a:solidFill>
                <a:srgbClr val="6AA84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3" name="Shape 953"/>
        <p:cNvGrpSpPr/>
        <p:nvPr/>
      </p:nvGrpSpPr>
      <p:grpSpPr>
        <a:xfrm>
          <a:off x="0" y="0"/>
          <a:ext cx="0" cy="0"/>
          <a:chOff x="0" y="0"/>
          <a:chExt cx="0" cy="0"/>
        </a:xfrm>
      </p:grpSpPr>
      <p:sp>
        <p:nvSpPr>
          <p:cNvPr id="954" name="Google Shape;954;gcb2a9a12c9_0_169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STATISTICAL TESTS TYPES:</a:t>
            </a:r>
            <a:endParaRPr b="0" i="0" sz="2100" u="none" cap="none" strike="noStrike">
              <a:solidFill>
                <a:srgbClr val="2DC5FA"/>
              </a:solidFill>
              <a:latin typeface="Montserrat"/>
              <a:ea typeface="Montserrat"/>
              <a:cs typeface="Montserrat"/>
              <a:sym typeface="Montserrat"/>
            </a:endParaRPr>
          </a:p>
        </p:txBody>
      </p:sp>
      <p:sp>
        <p:nvSpPr>
          <p:cNvPr id="955" name="Google Shape;955;gcb2a9a12c9_0_169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The one sample statistical tests can be broadly classified into:</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One tailed test</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Two tailed test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One-tailed hypothesis tests are also known as directional and one-sided tests because you can test for effects in only one direction</a:t>
            </a:r>
            <a:endParaRPr b="0" i="0" sz="1800" u="none" cap="none" strike="noStrike">
              <a:solidFill>
                <a:srgbClr val="000000"/>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Two-tailed hypothesis tests are also known as nondirectional and two-sided tests because you can test for effects in both directions.</a:t>
            </a:r>
            <a:endParaRPr b="0" i="0" sz="1800" u="none" cap="none" strike="noStrike">
              <a:solidFill>
                <a:srgbClr val="00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9" name="Shape 959"/>
        <p:cNvGrpSpPr/>
        <p:nvPr/>
      </p:nvGrpSpPr>
      <p:grpSpPr>
        <a:xfrm>
          <a:off x="0" y="0"/>
          <a:ext cx="0" cy="0"/>
          <a:chOff x="0" y="0"/>
          <a:chExt cx="0" cy="0"/>
        </a:xfrm>
      </p:grpSpPr>
      <p:sp>
        <p:nvSpPr>
          <p:cNvPr id="960" name="Google Shape;960;gcb2a9a12c9_0_170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STATISTICAL TESTS SAMPLE SIZE:</a:t>
            </a:r>
            <a:endParaRPr b="0" i="0" sz="2100" u="none" cap="none" strike="noStrike">
              <a:solidFill>
                <a:srgbClr val="2DC5FA"/>
              </a:solidFill>
              <a:latin typeface="Montserrat"/>
              <a:ea typeface="Montserrat"/>
              <a:cs typeface="Montserrat"/>
              <a:sym typeface="Montserrat"/>
            </a:endParaRPr>
          </a:p>
        </p:txBody>
      </p:sp>
      <p:sp>
        <p:nvSpPr>
          <p:cNvPr id="961" name="Google Shape;961;gcb2a9a12c9_0_170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If the </a:t>
            </a:r>
            <a:r>
              <a:rPr b="1" i="0" lang="en" sz="1800" u="none" cap="none" strike="noStrike">
                <a:solidFill>
                  <a:srgbClr val="FF0000"/>
                </a:solidFill>
                <a:highlight>
                  <a:srgbClr val="FFFFFF"/>
                </a:highlight>
                <a:latin typeface="Roboto"/>
                <a:ea typeface="Roboto"/>
                <a:cs typeface="Roboto"/>
                <a:sym typeface="Roboto"/>
              </a:rPr>
              <a:t>sample size is smaller than 30</a:t>
            </a:r>
            <a:r>
              <a:rPr b="0" i="0" lang="en" sz="1800" u="none" cap="none" strike="noStrike">
                <a:solidFill>
                  <a:srgbClr val="172B4D"/>
                </a:solidFill>
                <a:highlight>
                  <a:srgbClr val="FFFFFF"/>
                </a:highlight>
                <a:latin typeface="Roboto"/>
                <a:ea typeface="Roboto"/>
                <a:cs typeface="Roboto"/>
                <a:sym typeface="Roboto"/>
              </a:rPr>
              <a:t>: use the </a:t>
            </a:r>
            <a:r>
              <a:rPr b="1" i="0" lang="en" sz="1800" u="none" cap="none" strike="noStrike">
                <a:solidFill>
                  <a:srgbClr val="FF0000"/>
                </a:solidFill>
                <a:highlight>
                  <a:srgbClr val="FFFFFF"/>
                </a:highlight>
                <a:latin typeface="Roboto"/>
                <a:ea typeface="Roboto"/>
                <a:cs typeface="Roboto"/>
                <a:sym typeface="Roboto"/>
              </a:rPr>
              <a:t>t-Student distribution</a:t>
            </a:r>
            <a:r>
              <a:rPr b="0" i="0" lang="en" sz="1800" u="none" cap="none" strike="noStrike">
                <a:solidFill>
                  <a:srgbClr val="172B4D"/>
                </a:solidFill>
                <a:highlight>
                  <a:srgbClr val="FFFFFF"/>
                </a:highlight>
                <a:latin typeface="Roboto"/>
                <a:ea typeface="Roboto"/>
                <a:cs typeface="Roboto"/>
                <a:sym typeface="Roboto"/>
              </a:rPr>
              <a:t> with setting number of degrees of freedom = sample_size - 1</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Otherwise you can safely use the </a:t>
            </a:r>
            <a:r>
              <a:rPr b="1" i="0" lang="en" sz="1800" u="none" cap="none" strike="noStrike">
                <a:solidFill>
                  <a:srgbClr val="6AA84F"/>
                </a:solidFill>
                <a:highlight>
                  <a:srgbClr val="FFFFFF"/>
                </a:highlight>
                <a:latin typeface="Roboto"/>
                <a:ea typeface="Roboto"/>
                <a:cs typeface="Roboto"/>
                <a:sym typeface="Roboto"/>
              </a:rPr>
              <a:t>normal distribution</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00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Both distributions are symmetric around the center 0.</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00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The t-Student distribution is more spiked at the center and it has longer tails.</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172B4D"/>
                </a:solidFill>
                <a:highlight>
                  <a:srgbClr val="FFFFFF"/>
                </a:highlight>
                <a:latin typeface="Roboto"/>
                <a:ea typeface="Roboto"/>
                <a:cs typeface="Roboto"/>
                <a:sym typeface="Roboto"/>
              </a:rPr>
              <a:t>When the sample_size is large, both distributions are almost identical.</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5" name="Shape 965"/>
        <p:cNvGrpSpPr/>
        <p:nvPr/>
      </p:nvGrpSpPr>
      <p:grpSpPr>
        <a:xfrm>
          <a:off x="0" y="0"/>
          <a:ext cx="0" cy="0"/>
          <a:chOff x="0" y="0"/>
          <a:chExt cx="0" cy="0"/>
        </a:xfrm>
      </p:grpSpPr>
      <p:sp>
        <p:nvSpPr>
          <p:cNvPr id="966" name="Google Shape;966;gcb2a9a12c9_0_170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ONE SAMPLE ONE TAILED TEST:</a:t>
            </a:r>
            <a:endParaRPr b="0" i="0" sz="2100" u="none" cap="none" strike="noStrike">
              <a:solidFill>
                <a:srgbClr val="2DC5FA"/>
              </a:solidFill>
              <a:latin typeface="Montserrat"/>
              <a:ea typeface="Montserrat"/>
              <a:cs typeface="Montserrat"/>
              <a:sym typeface="Montserrat"/>
            </a:endParaRPr>
          </a:p>
        </p:txBody>
      </p:sp>
      <p:sp>
        <p:nvSpPr>
          <p:cNvPr id="967" name="Google Shape;967;gcb2a9a12c9_0_170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How big can be a value in order to a given amount of probability to get any value smaller or equal to it for a normal distribution?</a:t>
            </a:r>
            <a:endParaRPr b="0" i="0" sz="1800" u="none" cap="none" strike="noStrike">
              <a:solidFill>
                <a:srgbClr val="00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68" name="Google Shape;968;gcb2a9a12c9_0_1709"/>
          <p:cNvPicPr preferRelativeResize="0"/>
          <p:nvPr/>
        </p:nvPicPr>
        <p:blipFill rotWithShape="1">
          <a:blip r:embed="rId4">
            <a:alphaModFix/>
          </a:blip>
          <a:srcRect b="0" l="0" r="0" t="0"/>
          <a:stretch/>
        </p:blipFill>
        <p:spPr>
          <a:xfrm>
            <a:off x="768350" y="2988075"/>
            <a:ext cx="4241456" cy="711300"/>
          </a:xfrm>
          <a:prstGeom prst="rect">
            <a:avLst/>
          </a:prstGeom>
          <a:noFill/>
          <a:ln>
            <a:noFill/>
          </a:ln>
        </p:spPr>
      </p:pic>
      <p:pic>
        <p:nvPicPr>
          <p:cNvPr id="969" name="Google Shape;969;gcb2a9a12c9_0_1709"/>
          <p:cNvPicPr preferRelativeResize="0"/>
          <p:nvPr/>
        </p:nvPicPr>
        <p:blipFill rotWithShape="1">
          <a:blip r:embed="rId5">
            <a:alphaModFix/>
          </a:blip>
          <a:srcRect b="0" l="0" r="0" t="0"/>
          <a:stretch/>
        </p:blipFill>
        <p:spPr>
          <a:xfrm>
            <a:off x="3561050" y="2263400"/>
            <a:ext cx="5075651" cy="2537826"/>
          </a:xfrm>
          <a:prstGeom prst="rect">
            <a:avLst/>
          </a:prstGeom>
          <a:noFill/>
          <a:ln>
            <a:noFill/>
          </a:ln>
        </p:spPr>
      </p:pic>
      <p:sp>
        <p:nvSpPr>
          <p:cNvPr id="970" name="Google Shape;970;gcb2a9a12c9_0_1709"/>
          <p:cNvSpPr txBox="1"/>
          <p:nvPr/>
        </p:nvSpPr>
        <p:spPr>
          <a:xfrm>
            <a:off x="5344300" y="3834900"/>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1- α</a:t>
            </a:r>
            <a:endParaRPr b="1" i="0" sz="2800" u="none" cap="none" strike="noStrike">
              <a:solidFill>
                <a:srgbClr val="FFFFFF"/>
              </a:solidFill>
              <a:latin typeface="Arial"/>
              <a:ea typeface="Arial"/>
              <a:cs typeface="Arial"/>
              <a:sym typeface="Arial"/>
            </a:endParaRPr>
          </a:p>
        </p:txBody>
      </p:sp>
      <p:sp>
        <p:nvSpPr>
          <p:cNvPr id="971" name="Google Shape;971;gcb2a9a12c9_0_1709"/>
          <p:cNvSpPr txBox="1"/>
          <p:nvPr/>
        </p:nvSpPr>
        <p:spPr>
          <a:xfrm>
            <a:off x="6729025" y="385292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5" name="Shape 975"/>
        <p:cNvGrpSpPr/>
        <p:nvPr/>
      </p:nvGrpSpPr>
      <p:grpSpPr>
        <a:xfrm>
          <a:off x="0" y="0"/>
          <a:ext cx="0" cy="0"/>
          <a:chOff x="0" y="0"/>
          <a:chExt cx="0" cy="0"/>
        </a:xfrm>
      </p:grpSpPr>
      <p:sp>
        <p:nvSpPr>
          <p:cNvPr id="976" name="Google Shape;976;gcb2a9a12c9_0_176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BIGGER SAMPLE SIZE: ONE SAMPLE, ONE TAILED TEST</a:t>
            </a:r>
            <a:endParaRPr b="0" i="0" sz="2100" u="none" cap="none" strike="noStrike">
              <a:solidFill>
                <a:srgbClr val="2DC5FA"/>
              </a:solidFill>
              <a:latin typeface="Montserrat"/>
              <a:ea typeface="Montserrat"/>
              <a:cs typeface="Montserrat"/>
              <a:sym typeface="Montserrat"/>
            </a:endParaRPr>
          </a:p>
        </p:txBody>
      </p:sp>
      <p:sp>
        <p:nvSpPr>
          <p:cNvPr id="977" name="Google Shape;977;gcb2a9a12c9_0_176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&lt;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50</a:t>
            </a:r>
            <a:r>
              <a:rPr b="0" i="0" lang="en" sz="1700" u="none" cap="none" strike="noStrike">
                <a:solidFill>
                  <a:srgbClr val="172B4D"/>
                </a:solidFill>
                <a:highlight>
                  <a:srgbClr val="FFFFFF"/>
                </a:highlight>
                <a:latin typeface="Roboto"/>
                <a:ea typeface="Roboto"/>
                <a:cs typeface="Roboto"/>
                <a:sym typeface="Roboto"/>
              </a:rPr>
              <a:t> boys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78" name="Google Shape;978;gcb2a9a12c9_0_1765"/>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979" name="Google Shape;979;gcb2a9a12c9_0_1765"/>
          <p:cNvPicPr preferRelativeResize="0"/>
          <p:nvPr/>
        </p:nvPicPr>
        <p:blipFill rotWithShape="1">
          <a:blip r:embed="rId5">
            <a:alphaModFix/>
          </a:blip>
          <a:srcRect b="0" l="0" r="0" t="0"/>
          <a:stretch/>
        </p:blipFill>
        <p:spPr>
          <a:xfrm>
            <a:off x="4159525" y="4249450"/>
            <a:ext cx="2324100" cy="219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3" name="Shape 983"/>
        <p:cNvGrpSpPr/>
        <p:nvPr/>
      </p:nvGrpSpPr>
      <p:grpSpPr>
        <a:xfrm>
          <a:off x="0" y="0"/>
          <a:ext cx="0" cy="0"/>
          <a:chOff x="0" y="0"/>
          <a:chExt cx="0" cy="0"/>
        </a:xfrm>
      </p:grpSpPr>
      <p:sp>
        <p:nvSpPr>
          <p:cNvPr id="984" name="Google Shape;984;gcb2a9a12c9_0_1772"/>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TAILED TEST</a:t>
            </a:r>
            <a:endParaRPr b="0" i="0" sz="2100" u="none" cap="none" strike="noStrike">
              <a:solidFill>
                <a:srgbClr val="2DC5FA"/>
              </a:solidFill>
              <a:latin typeface="Montserrat"/>
              <a:ea typeface="Montserrat"/>
              <a:cs typeface="Montserrat"/>
              <a:sym typeface="Montserrat"/>
            </a:endParaRPr>
          </a:p>
        </p:txBody>
      </p:sp>
      <p:sp>
        <p:nvSpPr>
          <p:cNvPr id="985" name="Google Shape;985;gcb2a9a12c9_0_1772"/>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a:t>
            </a:r>
            <a:r>
              <a:rPr b="1" i="0" lang="en" sz="1500" u="none" cap="none" strike="noStrike">
                <a:solidFill>
                  <a:srgbClr val="FF0000"/>
                </a:solidFill>
                <a:highlight>
                  <a:srgbClr val="FFFFFF"/>
                </a:highlight>
                <a:latin typeface="Roboto"/>
                <a:ea typeface="Roboto"/>
                <a:cs typeface="Roboto"/>
                <a:sym typeface="Roboto"/>
              </a:rPr>
              <a:t>normal distribution</a:t>
            </a:r>
            <a:r>
              <a:rPr b="0" i="0" lang="en" sz="1500" u="none" cap="none" strike="noStrike">
                <a:solidFill>
                  <a:srgbClr val="172B4D"/>
                </a:solidFill>
                <a:highlight>
                  <a:srgbClr val="FFFFFF"/>
                </a:highlight>
                <a:latin typeface="Roboto"/>
                <a:ea typeface="Roboto"/>
                <a:cs typeface="Roboto"/>
                <a:sym typeface="Roboto"/>
              </a:rPr>
              <a:t> with an area of 0.95? -&gt; zc = 1.64</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zc = +- </a:t>
            </a:r>
            <a:r>
              <a:rPr b="1" i="0" lang="en" sz="1500" u="none" cap="none" strike="noStrike">
                <a:solidFill>
                  <a:srgbClr val="6AA84F"/>
                </a:solidFill>
                <a:highlight>
                  <a:schemeClr val="lt1"/>
                </a:highlight>
                <a:latin typeface="Roboto"/>
                <a:ea typeface="Roboto"/>
                <a:cs typeface="Roboto"/>
                <a:sym typeface="Roboto"/>
              </a:rPr>
              <a:t>scipy.stats.</a:t>
            </a:r>
            <a:r>
              <a:rPr b="1" i="0" lang="en" sz="1500" u="none" cap="none" strike="noStrike">
                <a:solidFill>
                  <a:srgbClr val="FF0000"/>
                </a:solidFill>
                <a:highlight>
                  <a:schemeClr val="lt1"/>
                </a:highlight>
                <a:latin typeface="Roboto"/>
                <a:ea typeface="Roboto"/>
                <a:cs typeface="Roboto"/>
                <a:sym typeface="Roboto"/>
              </a:rPr>
              <a:t>norm</a:t>
            </a:r>
            <a:r>
              <a:rPr b="1" i="0" lang="en" sz="1500" u="none" cap="none" strike="noStrike">
                <a:solidFill>
                  <a:srgbClr val="6AA84F"/>
                </a:solidFill>
                <a:highlight>
                  <a:schemeClr val="lt1"/>
                </a:highlight>
                <a:latin typeface="Roboto"/>
                <a:ea typeface="Roboto"/>
                <a:cs typeface="Roboto"/>
                <a:sym typeface="Roboto"/>
              </a:rPr>
              <a:t>.ppf</a:t>
            </a:r>
            <a:r>
              <a:rPr b="0" i="0" lang="en" sz="1500" u="none" cap="none" strike="noStrike">
                <a:solidFill>
                  <a:srgbClr val="172B4D"/>
                </a:solidFill>
                <a:highlight>
                  <a:schemeClr val="lt1"/>
                </a:highlight>
                <a:latin typeface="Roboto"/>
                <a:ea typeface="Roboto"/>
                <a:cs typeface="Roboto"/>
                <a:sym typeface="Roboto"/>
              </a:rPr>
              <a:t>(0.95)</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Our z = -2.47 &lt; - 1.64 = zc -&gt; </a:t>
            </a:r>
            <a:r>
              <a:rPr b="1" i="0" lang="en" sz="1500" u="none" cap="none" strike="noStrike">
                <a:solidFill>
                  <a:srgbClr val="FF0000"/>
                </a:solidFill>
                <a:highlight>
                  <a:srgbClr val="FFFFFF"/>
                </a:highlight>
                <a:latin typeface="Roboto"/>
                <a:ea typeface="Roboto"/>
                <a:cs typeface="Roboto"/>
                <a:sym typeface="Roboto"/>
              </a:rPr>
              <a:t>reject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Children are underfeed.</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86" name="Google Shape;986;gcb2a9a12c9_0_1772"/>
          <p:cNvPicPr preferRelativeResize="0"/>
          <p:nvPr/>
        </p:nvPicPr>
        <p:blipFill rotWithShape="1">
          <a:blip r:embed="rId4">
            <a:alphaModFix/>
          </a:blip>
          <a:srcRect b="0" l="0" r="0" t="0"/>
          <a:stretch/>
        </p:blipFill>
        <p:spPr>
          <a:xfrm>
            <a:off x="2335400" y="1064425"/>
            <a:ext cx="2011028" cy="447800"/>
          </a:xfrm>
          <a:prstGeom prst="rect">
            <a:avLst/>
          </a:prstGeom>
          <a:noFill/>
          <a:ln>
            <a:noFill/>
          </a:ln>
        </p:spPr>
      </p:pic>
      <p:pic>
        <p:nvPicPr>
          <p:cNvPr id="987" name="Google Shape;987;gcb2a9a12c9_0_1772"/>
          <p:cNvPicPr preferRelativeResize="0"/>
          <p:nvPr/>
        </p:nvPicPr>
        <p:blipFill rotWithShape="1">
          <a:blip r:embed="rId5">
            <a:alphaModFix/>
          </a:blip>
          <a:srcRect b="0" l="0" r="0" t="0"/>
          <a:stretch/>
        </p:blipFill>
        <p:spPr>
          <a:xfrm>
            <a:off x="5401041" y="2400300"/>
            <a:ext cx="3356083" cy="2201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1" name="Shape 991"/>
        <p:cNvGrpSpPr/>
        <p:nvPr/>
      </p:nvGrpSpPr>
      <p:grpSpPr>
        <a:xfrm>
          <a:off x="0" y="0"/>
          <a:ext cx="0" cy="0"/>
          <a:chOff x="0" y="0"/>
          <a:chExt cx="0" cy="0"/>
        </a:xfrm>
      </p:grpSpPr>
      <p:sp>
        <p:nvSpPr>
          <p:cNvPr id="992" name="Google Shape;992;gcb2a9a12c9_0_171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TAILED TEST</a:t>
            </a:r>
            <a:endParaRPr b="0" i="0" sz="2100" u="none" cap="none" strike="noStrike">
              <a:solidFill>
                <a:srgbClr val="2DC5FA"/>
              </a:solidFill>
              <a:latin typeface="Montserrat"/>
              <a:ea typeface="Montserrat"/>
              <a:cs typeface="Montserrat"/>
              <a:sym typeface="Montserrat"/>
            </a:endParaRPr>
          </a:p>
        </p:txBody>
      </p:sp>
      <p:sp>
        <p:nvSpPr>
          <p:cNvPr id="993" name="Google Shape;993;gcb2a9a12c9_0_171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&lt;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25</a:t>
            </a:r>
            <a:r>
              <a:rPr b="0" i="0" lang="en" sz="1700" u="none" cap="none" strike="noStrike">
                <a:solidFill>
                  <a:srgbClr val="172B4D"/>
                </a:solidFill>
                <a:highlight>
                  <a:srgbClr val="FFFFFF"/>
                </a:highlight>
                <a:latin typeface="Roboto"/>
                <a:ea typeface="Roboto"/>
                <a:cs typeface="Roboto"/>
                <a:sym typeface="Roboto"/>
              </a:rPr>
              <a:t> boys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a:t>
            </a:r>
            <a:r>
              <a:rPr b="1" i="0" lang="en" sz="1700" u="none" cap="none" strike="noStrike">
                <a:solidFill>
                  <a:srgbClr val="FF0000"/>
                </a:solidFill>
                <a:highlight>
                  <a:srgbClr val="FFFFFF"/>
                </a:highlight>
                <a:latin typeface="Roboto"/>
                <a:ea typeface="Roboto"/>
                <a:cs typeface="Roboto"/>
                <a:sym typeface="Roboto"/>
              </a:rPr>
              <a:t>80.94 </a:t>
            </a:r>
            <a:r>
              <a:rPr b="0" i="0" lang="en" sz="1700" u="none" cap="none" strike="noStrike">
                <a:solidFill>
                  <a:srgbClr val="172B4D"/>
                </a:solidFill>
                <a:highlight>
                  <a:srgbClr val="FFFFFF"/>
                </a:highlight>
                <a:latin typeface="Roboto"/>
                <a:ea typeface="Roboto"/>
                <a:cs typeface="Roboto"/>
                <a:sym typeface="Roboto"/>
              </a:rPr>
              <a:t>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sample, can we say that the boys have a mean weight smaller than 85 pounds?</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Our sampling error is (80.94 - 85) = -4.06 pounds. How likely is to get this value?</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994" name="Google Shape;994;gcb2a9a12c9_0_1718"/>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995" name="Google Shape;995;gcb2a9a12c9_0_1718"/>
          <p:cNvPicPr preferRelativeResize="0"/>
          <p:nvPr/>
        </p:nvPicPr>
        <p:blipFill rotWithShape="1">
          <a:blip r:embed="rId5">
            <a:alphaModFix/>
          </a:blip>
          <a:srcRect b="0" l="0" r="0" t="0"/>
          <a:stretch/>
        </p:blipFill>
        <p:spPr>
          <a:xfrm>
            <a:off x="3836850" y="4249450"/>
            <a:ext cx="2324100" cy="219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9" name="Shape 999"/>
        <p:cNvGrpSpPr/>
        <p:nvPr/>
      </p:nvGrpSpPr>
      <p:grpSpPr>
        <a:xfrm>
          <a:off x="0" y="0"/>
          <a:ext cx="0" cy="0"/>
          <a:chOff x="0" y="0"/>
          <a:chExt cx="0" cy="0"/>
        </a:xfrm>
      </p:grpSpPr>
      <p:sp>
        <p:nvSpPr>
          <p:cNvPr id="1000" name="Google Shape;1000;gcb2a9a12c9_0_1725"/>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1001" name="Google Shape;1001;gcb2a9a12c9_0_1725"/>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180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What are we trying to establish here?</a:t>
            </a:r>
            <a:endParaRPr b="0" i="0" sz="1550" u="none" cap="none" strike="noStrike">
              <a:solidFill>
                <a:srgbClr val="172B4D"/>
              </a:solidFill>
              <a:highlight>
                <a:srgbClr val="FFFFFF"/>
              </a:highlight>
              <a:latin typeface="Roboto"/>
              <a:ea typeface="Roboto"/>
              <a:cs typeface="Roboto"/>
              <a:sym typeface="Roboto"/>
            </a:endParaRPr>
          </a:p>
          <a:p>
            <a:pPr indent="457200" lvl="0" marL="0" marR="0" rtl="0" algn="l">
              <a:lnSpc>
                <a:spcPct val="115000"/>
              </a:lnSpc>
              <a:spcBef>
                <a:spcPts val="1800"/>
              </a:spcBef>
              <a:spcAft>
                <a:spcPts val="0"/>
              </a:spcAft>
              <a:buClr>
                <a:srgbClr val="000000"/>
              </a:buClr>
              <a:buSzPts val="1550"/>
              <a:buFont typeface="Arial"/>
              <a:buNone/>
            </a:pPr>
            <a:r>
              <a:rPr b="0" i="0" lang="en" sz="1550" u="none" cap="none" strike="noStrike">
                <a:solidFill>
                  <a:srgbClr val="172B4D"/>
                </a:solidFill>
                <a:highlight>
                  <a:srgbClr val="FFFFFF"/>
                </a:highlight>
                <a:latin typeface="Roboto"/>
                <a:ea typeface="Roboto"/>
                <a:cs typeface="Roboto"/>
                <a:sym typeface="Roboto"/>
              </a:rPr>
              <a:t>Contrast (provide enough evidence)  the </a:t>
            </a:r>
            <a:r>
              <a:rPr b="1" i="0" lang="en" sz="1550" u="none" cap="none" strike="noStrike">
                <a:solidFill>
                  <a:srgbClr val="172B4D"/>
                </a:solidFill>
                <a:highlight>
                  <a:srgbClr val="FFFFFF"/>
                </a:highlight>
                <a:latin typeface="Roboto"/>
                <a:ea typeface="Roboto"/>
                <a:cs typeface="Roboto"/>
                <a:sym typeface="Roboto"/>
              </a:rPr>
              <a:t>null  Hypothesis H0:  </a:t>
            </a:r>
            <a:r>
              <a:rPr b="1" i="0" lang="en" sz="1700" u="none" cap="none" strike="noStrike">
                <a:solidFill>
                  <a:srgbClr val="172B4D"/>
                </a:solidFill>
                <a:highlight>
                  <a:schemeClr val="lt1"/>
                </a:highlight>
                <a:latin typeface="Roboto"/>
                <a:ea typeface="Roboto"/>
                <a:cs typeface="Roboto"/>
                <a:sym typeface="Roboto"/>
              </a:rPr>
              <a:t>μ = 85 pounds</a:t>
            </a:r>
            <a:r>
              <a:rPr b="0" i="0" lang="en" sz="1550" u="none" cap="none" strike="noStrike">
                <a:solidFill>
                  <a:srgbClr val="172B4D"/>
                </a:solidFill>
                <a:highlight>
                  <a:srgbClr val="FFFFFF"/>
                </a:highlight>
                <a:latin typeface="Roboto"/>
                <a:ea typeface="Roboto"/>
                <a:cs typeface="Roboto"/>
                <a:sym typeface="Roboto"/>
              </a:rPr>
              <a:t>.</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210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However, we do not have the complete data from the population.</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Therefore, we  take a </a:t>
            </a:r>
            <a:r>
              <a:rPr b="1" i="0" lang="en" sz="1550" u="none" cap="none" strike="noStrike">
                <a:solidFill>
                  <a:srgbClr val="172B4D"/>
                </a:solidFill>
                <a:highlight>
                  <a:srgbClr val="FFFFFF"/>
                </a:highlight>
                <a:latin typeface="Roboto"/>
                <a:ea typeface="Roboto"/>
                <a:cs typeface="Roboto"/>
                <a:sym typeface="Roboto"/>
              </a:rPr>
              <a:t>SAMPLE </a:t>
            </a:r>
            <a:r>
              <a:rPr b="0" i="0" lang="en" sz="1550" u="none" cap="none" strike="noStrike">
                <a:solidFill>
                  <a:srgbClr val="172B4D"/>
                </a:solidFill>
                <a:highlight>
                  <a:srgbClr val="FFFFFF"/>
                </a:highlight>
                <a:latin typeface="Roboto"/>
                <a:ea typeface="Roboto"/>
                <a:cs typeface="Roboto"/>
                <a:sym typeface="Roboto"/>
              </a:rPr>
              <a:t>of </a:t>
            </a:r>
            <a:r>
              <a:rPr b="1" i="0" lang="en" sz="1550" u="none" cap="none" strike="noStrike">
                <a:solidFill>
                  <a:srgbClr val="FF0000"/>
                </a:solidFill>
                <a:highlight>
                  <a:srgbClr val="FFFFFF"/>
                </a:highlight>
                <a:latin typeface="Roboto"/>
                <a:ea typeface="Roboto"/>
                <a:cs typeface="Roboto"/>
                <a:sym typeface="Roboto"/>
              </a:rPr>
              <a:t>25 subjects &lt; 30</a:t>
            </a:r>
            <a:r>
              <a:rPr b="0" i="0" lang="en" sz="1550" u="none" cap="none" strike="noStrike">
                <a:solidFill>
                  <a:srgbClr val="172B4D"/>
                </a:solidFill>
                <a:highlight>
                  <a:srgbClr val="FFFFFF"/>
                </a:highlight>
                <a:latin typeface="Roboto"/>
                <a:ea typeface="Roboto"/>
                <a:cs typeface="Roboto"/>
                <a:sym typeface="Roboto"/>
              </a:rPr>
              <a:t>.  </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Small sample sizes follow a t-student distribution with n - 1 degrees of freedom</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The number of degrees of freedom บ is: n - 1 (sample size - 1, 24 in this case)</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So based on this sample data we will try to prove or disprove our Hypothesis, using a statistical test.</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150"/>
              <a:buFont typeface="Arial"/>
              <a:buNone/>
            </a:pPr>
            <a:r>
              <a:t/>
            </a:r>
            <a:endParaRPr b="0" i="0" sz="11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cb2a9a12c9_0_156"/>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336" name="Google Shape;336;gcb2a9a12c9_0_156"/>
          <p:cNvSpPr txBox="1"/>
          <p:nvPr>
            <p:ph idx="2" type="title"/>
          </p:nvPr>
        </p:nvSpPr>
        <p:spPr>
          <a:xfrm>
            <a:off x="1959551" y="2765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Dimensionality reduction.</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
                <a:latin typeface="Montserrat"/>
                <a:ea typeface="Montserrat"/>
                <a:cs typeface="Montserrat"/>
                <a:sym typeface="Montserrat"/>
              </a:rPr>
              <a:t>PCA</a:t>
            </a:r>
            <a:endParaRPr>
              <a:latin typeface="Montserrat"/>
              <a:ea typeface="Montserrat"/>
              <a:cs typeface="Montserrat"/>
              <a:sym typeface="Montserrat"/>
            </a:endParaRPr>
          </a:p>
        </p:txBody>
      </p:sp>
      <p:pic>
        <p:nvPicPr>
          <p:cNvPr id="337" name="Google Shape;337;gcb2a9a12c9_0_156"/>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5" name="Shape 1005"/>
        <p:cNvGrpSpPr/>
        <p:nvPr/>
      </p:nvGrpSpPr>
      <p:grpSpPr>
        <a:xfrm>
          <a:off x="0" y="0"/>
          <a:ext cx="0" cy="0"/>
          <a:chOff x="0" y="0"/>
          <a:chExt cx="0" cy="0"/>
        </a:xfrm>
      </p:grpSpPr>
      <p:sp>
        <p:nvSpPr>
          <p:cNvPr id="1006" name="Google Shape;1006;gcb2a9a12c9_0_1730"/>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1007" name="Google Shape;1007;gcb2a9a12c9_0_1730"/>
          <p:cNvSpPr txBox="1"/>
          <p:nvPr/>
        </p:nvSpPr>
        <p:spPr>
          <a:xfrm>
            <a:off x="707225" y="1064425"/>
            <a:ext cx="7758000" cy="2946900"/>
          </a:xfrm>
          <a:prstGeom prst="rect">
            <a:avLst/>
          </a:prstGeom>
          <a:noFill/>
          <a:ln>
            <a:noFill/>
          </a:ln>
        </p:spPr>
        <p:txBody>
          <a:bodyPr anchorCtr="0" anchor="t" bIns="91425" lIns="91425" spcFirstLastPara="1" rIns="91425" wrap="square" tIns="91425">
            <a:noAutofit/>
          </a:bodyPr>
          <a:lstStyle/>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Steps for solving this problem:</a:t>
            </a:r>
            <a:endParaRPr b="0" i="0" sz="16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Step1: Define the null hypothesis - This is our assumption about the population. It is defined by </a:t>
            </a:r>
            <a:r>
              <a:rPr b="1" i="0" lang="en" sz="1650" u="none" cap="none" strike="noStrike">
                <a:solidFill>
                  <a:srgbClr val="172B4D"/>
                </a:solidFill>
                <a:highlight>
                  <a:srgbClr val="FFFFFF"/>
                </a:highlight>
                <a:latin typeface="Roboto"/>
                <a:ea typeface="Roboto"/>
                <a:cs typeface="Roboto"/>
                <a:sym typeface="Roboto"/>
              </a:rPr>
              <a:t>H0</a:t>
            </a:r>
            <a:r>
              <a:rPr b="0" i="0" lang="en" sz="1650" u="none" cap="none" strike="noStrike">
                <a:solidFill>
                  <a:srgbClr val="172B4D"/>
                </a:solidFill>
                <a:highlight>
                  <a:srgbClr val="FFFFFF"/>
                </a:highlight>
                <a:latin typeface="Roboto"/>
                <a:ea typeface="Roboto"/>
                <a:cs typeface="Roboto"/>
                <a:sym typeface="Roboto"/>
              </a:rPr>
              <a:t> and in this case </a:t>
            </a:r>
            <a:r>
              <a:rPr b="1" i="0" lang="en" sz="1650" u="none" cap="none" strike="noStrike">
                <a:solidFill>
                  <a:srgbClr val="172B4D"/>
                </a:solidFill>
                <a:highlight>
                  <a:srgbClr val="FFFFFF"/>
                </a:highlight>
                <a:latin typeface="Roboto"/>
                <a:ea typeface="Roboto"/>
                <a:cs typeface="Roboto"/>
                <a:sym typeface="Roboto"/>
              </a:rPr>
              <a:t>H0: μ = 85</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650"/>
              <a:buFont typeface="Arial"/>
              <a:buNone/>
            </a:pPr>
            <a:r>
              <a:t/>
            </a:r>
            <a:endParaRPr b="1"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 2: Define the alternative hypothesis- This means, what if our assumption is not true, inf fact the value is smaller.. It is defined by</a:t>
            </a:r>
            <a:r>
              <a:rPr b="1" i="0" lang="en" sz="1650" u="none" cap="none" strike="noStrike">
                <a:solidFill>
                  <a:srgbClr val="172B4D"/>
                </a:solidFill>
                <a:highlight>
                  <a:srgbClr val="FFFFFF"/>
                </a:highlight>
                <a:latin typeface="Roboto"/>
                <a:ea typeface="Roboto"/>
                <a:cs typeface="Roboto"/>
                <a:sym typeface="Roboto"/>
              </a:rPr>
              <a:t> Ha</a:t>
            </a:r>
            <a:r>
              <a:rPr b="0" i="0" lang="en" sz="1650" u="none" cap="none" strike="noStrike">
                <a:solidFill>
                  <a:srgbClr val="172B4D"/>
                </a:solidFill>
                <a:highlight>
                  <a:srgbClr val="FFFFFF"/>
                </a:highlight>
                <a:latin typeface="Roboto"/>
                <a:ea typeface="Roboto"/>
                <a:cs typeface="Roboto"/>
                <a:sym typeface="Roboto"/>
              </a:rPr>
              <a:t> and in this case </a:t>
            </a:r>
            <a:r>
              <a:rPr b="1" i="0" lang="en" sz="1650" u="none" cap="none" strike="noStrike">
                <a:solidFill>
                  <a:srgbClr val="172B4D"/>
                </a:solidFill>
                <a:highlight>
                  <a:srgbClr val="FFFFFF"/>
                </a:highlight>
                <a:latin typeface="Roboto"/>
                <a:ea typeface="Roboto"/>
                <a:cs typeface="Roboto"/>
                <a:sym typeface="Roboto"/>
              </a:rPr>
              <a:t>Ha: μ &lt; 85</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11" name="Shape 1011"/>
        <p:cNvGrpSpPr/>
        <p:nvPr/>
      </p:nvGrpSpPr>
      <p:grpSpPr>
        <a:xfrm>
          <a:off x="0" y="0"/>
          <a:ext cx="0" cy="0"/>
          <a:chOff x="0" y="0"/>
          <a:chExt cx="0" cy="0"/>
        </a:xfrm>
      </p:grpSpPr>
      <p:sp>
        <p:nvSpPr>
          <p:cNvPr id="1012" name="Google Shape;1012;gcb2a9a12c9_0_182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TAILED TEST</a:t>
            </a:r>
            <a:endParaRPr b="0" i="0" sz="2100" u="none" cap="none" strike="noStrike">
              <a:solidFill>
                <a:srgbClr val="2DC5FA"/>
              </a:solidFill>
              <a:latin typeface="Montserrat"/>
              <a:ea typeface="Montserrat"/>
              <a:cs typeface="Montserrat"/>
              <a:sym typeface="Montserrat"/>
            </a:endParaRPr>
          </a:p>
        </p:txBody>
      </p:sp>
      <p:sp>
        <p:nvSpPr>
          <p:cNvPr id="1013" name="Google Shape;1013;gcb2a9a12c9_0_182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or </a:t>
            </a:r>
            <a:r>
              <a:rPr b="1" i="0" lang="en" sz="1700" u="none" cap="none" strike="noStrike">
                <a:solidFill>
                  <a:srgbClr val="172B4D"/>
                </a:solidFill>
                <a:highlight>
                  <a:srgbClr val="FFFFFF"/>
                </a:highlight>
                <a:latin typeface="Roboto"/>
                <a:ea typeface="Roboto"/>
                <a:cs typeface="Roboto"/>
                <a:sym typeface="Roboto"/>
                <a:extLst>
                  <a:ext uri="http://customooxmlschemas.google.com/">
                    <go:slidesCustomData xmlns:go="http://customooxmlschemas.google.com/" textRoundtripDataId="0"/>
                  </a:ext>
                </a:extLst>
              </a:rPr>
              <a:t>obese</a:t>
            </a:r>
            <a:r>
              <a:rPr b="1" i="0" lang="en" sz="1700" u="none" cap="none" strike="noStrike">
                <a:solidFill>
                  <a:srgbClr val="172B4D"/>
                </a:solidFill>
                <a:highlight>
                  <a:srgbClr val="FFFFFF"/>
                </a:highlight>
                <a:latin typeface="Roboto"/>
                <a:ea typeface="Roboto"/>
                <a:cs typeface="Roboto"/>
                <a:sym typeface="Roboto"/>
              </a:rPr>
              <a:t>.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50</a:t>
            </a:r>
            <a:r>
              <a:rPr b="0" i="0" lang="en" sz="1700" u="none" cap="none" strike="noStrike">
                <a:solidFill>
                  <a:srgbClr val="172B4D"/>
                </a:solidFill>
                <a:highlight>
                  <a:srgbClr val="FFFFFF"/>
                </a:highlight>
                <a:latin typeface="Roboto"/>
                <a:ea typeface="Roboto"/>
                <a:cs typeface="Roboto"/>
                <a:sym typeface="Roboto"/>
              </a:rPr>
              <a:t> boys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014" name="Google Shape;1014;gcb2a9a12c9_0_1827"/>
          <p:cNvPicPr preferRelativeResize="0"/>
          <p:nvPr/>
        </p:nvPicPr>
        <p:blipFill rotWithShape="1">
          <a:blip r:embed="rId5">
            <a:alphaModFix/>
          </a:blip>
          <a:srcRect b="0" l="0" r="0" t="0"/>
          <a:stretch/>
        </p:blipFill>
        <p:spPr>
          <a:xfrm>
            <a:off x="1202400" y="4249450"/>
            <a:ext cx="2238375" cy="219075"/>
          </a:xfrm>
          <a:prstGeom prst="rect">
            <a:avLst/>
          </a:prstGeom>
          <a:noFill/>
          <a:ln>
            <a:noFill/>
          </a:ln>
        </p:spPr>
      </p:pic>
      <p:pic>
        <p:nvPicPr>
          <p:cNvPr id="1015" name="Google Shape;1015;gcb2a9a12c9_0_1827"/>
          <p:cNvPicPr preferRelativeResize="0"/>
          <p:nvPr/>
        </p:nvPicPr>
        <p:blipFill rotWithShape="1">
          <a:blip r:embed="rId6">
            <a:alphaModFix/>
          </a:blip>
          <a:srcRect b="0" l="0" r="0" t="0"/>
          <a:stretch/>
        </p:blipFill>
        <p:spPr>
          <a:xfrm>
            <a:off x="4159525" y="4249450"/>
            <a:ext cx="2324100" cy="219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9" name="Shape 1019"/>
        <p:cNvGrpSpPr/>
        <p:nvPr/>
      </p:nvGrpSpPr>
      <p:grpSpPr>
        <a:xfrm>
          <a:off x="0" y="0"/>
          <a:ext cx="0" cy="0"/>
          <a:chOff x="0" y="0"/>
          <a:chExt cx="0" cy="0"/>
        </a:xfrm>
      </p:grpSpPr>
      <p:sp>
        <p:nvSpPr>
          <p:cNvPr id="1020" name="Google Shape;1020;gcb2a9a12c9_0_1834"/>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a:t>
            </a:r>
            <a:r>
              <a:rPr b="1" lang="en" sz="2100">
                <a:solidFill>
                  <a:srgbClr val="2DC5FA"/>
                </a:solidFill>
                <a:latin typeface="Montserrat"/>
                <a:ea typeface="Montserrat"/>
                <a:cs typeface="Montserrat"/>
                <a:sym typeface="Montserrat"/>
              </a:rPr>
              <a:t>TWO</a:t>
            </a:r>
            <a:r>
              <a:rPr b="1" i="0" lang="en" sz="2100" u="none" cap="none" strike="noStrike">
                <a:solidFill>
                  <a:srgbClr val="2DC5FA"/>
                </a:solidFill>
                <a:latin typeface="Montserrat"/>
                <a:ea typeface="Montserrat"/>
                <a:cs typeface="Montserrat"/>
                <a:sym typeface="Montserrat"/>
              </a:rPr>
              <a:t> SIDED TEST</a:t>
            </a:r>
            <a:endParaRPr b="0" i="0" sz="2100" u="none" cap="none" strike="noStrike">
              <a:solidFill>
                <a:srgbClr val="2DC5FA"/>
              </a:solidFill>
              <a:latin typeface="Montserrat"/>
              <a:ea typeface="Montserrat"/>
              <a:cs typeface="Montserrat"/>
              <a:sym typeface="Montserrat"/>
            </a:endParaRPr>
          </a:p>
        </p:txBody>
      </p:sp>
      <p:sp>
        <p:nvSpPr>
          <p:cNvPr id="1021" name="Google Shape;1021;gcb2a9a12c9_0_1834"/>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a:t>
            </a:r>
            <a:r>
              <a:rPr b="1" i="0" lang="en" sz="1500" u="none" cap="none" strike="noStrike">
                <a:solidFill>
                  <a:srgbClr val="FF0000"/>
                </a:solidFill>
                <a:highlight>
                  <a:srgbClr val="FFFFFF"/>
                </a:highlight>
                <a:latin typeface="Roboto"/>
                <a:ea typeface="Roboto"/>
                <a:cs typeface="Roboto"/>
                <a:sym typeface="Roboto"/>
              </a:rPr>
              <a:t>normal distribution</a:t>
            </a:r>
            <a:r>
              <a:rPr b="0" i="0" lang="en" sz="1500" u="none" cap="none" strike="noStrike">
                <a:solidFill>
                  <a:srgbClr val="172B4D"/>
                </a:solidFill>
                <a:highlight>
                  <a:srgbClr val="FFFFFF"/>
                </a:highlight>
                <a:latin typeface="Roboto"/>
                <a:ea typeface="Roboto"/>
                <a:cs typeface="Roboto"/>
                <a:sym typeface="Roboto"/>
              </a:rPr>
              <a:t> with an area of 0.95? -&gt; zc = 1.96</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zc = +-</a:t>
            </a:r>
            <a:r>
              <a:rPr b="1" i="0" lang="en" sz="1500" u="none" cap="none" strike="noStrike">
                <a:solidFill>
                  <a:srgbClr val="6AA84F"/>
                </a:solidFill>
                <a:highlight>
                  <a:schemeClr val="lt1"/>
                </a:highlight>
                <a:latin typeface="Roboto"/>
                <a:ea typeface="Roboto"/>
                <a:cs typeface="Roboto"/>
                <a:sym typeface="Roboto"/>
              </a:rPr>
              <a:t>scipy.stats.</a:t>
            </a:r>
            <a:r>
              <a:rPr b="1" i="0" lang="en" sz="1500" u="none" cap="none" strike="noStrike">
                <a:solidFill>
                  <a:srgbClr val="FF0000"/>
                </a:solidFill>
                <a:highlight>
                  <a:schemeClr val="lt1"/>
                </a:highlight>
                <a:latin typeface="Roboto"/>
                <a:ea typeface="Roboto"/>
                <a:cs typeface="Roboto"/>
                <a:sym typeface="Roboto"/>
              </a:rPr>
              <a:t>norm</a:t>
            </a:r>
            <a:r>
              <a:rPr b="1" i="0" lang="en" sz="1500" u="none" cap="none" strike="noStrike">
                <a:solidFill>
                  <a:srgbClr val="6AA84F"/>
                </a:solidFill>
                <a:highlight>
                  <a:schemeClr val="lt1"/>
                </a:highlight>
                <a:latin typeface="Roboto"/>
                <a:ea typeface="Roboto"/>
                <a:cs typeface="Roboto"/>
                <a:sym typeface="Roboto"/>
              </a:rPr>
              <a:t>.ppf</a:t>
            </a:r>
            <a:r>
              <a:rPr b="0" i="0" lang="en" sz="1500" u="none" cap="none" strike="noStrike">
                <a:solidFill>
                  <a:srgbClr val="172B4D"/>
                </a:solidFill>
                <a:highlight>
                  <a:schemeClr val="lt1"/>
                </a:highlight>
                <a:latin typeface="Roboto"/>
                <a:ea typeface="Roboto"/>
                <a:cs typeface="Roboto"/>
                <a:sym typeface="Roboto"/>
              </a:rPr>
              <a:t>(1-(0.05/2)=0.975)</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Now Zc = -1.96 &gt; Z= - 2.47 -&gt; reject null hypothesis</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Children don’t have the mentioned weight.</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022" name="Google Shape;1022;gcb2a9a12c9_0_1834"/>
          <p:cNvPicPr preferRelativeResize="0"/>
          <p:nvPr/>
        </p:nvPicPr>
        <p:blipFill rotWithShape="1">
          <a:blip r:embed="rId4">
            <a:alphaModFix/>
          </a:blip>
          <a:srcRect b="0" l="0" r="0" t="0"/>
          <a:stretch/>
        </p:blipFill>
        <p:spPr>
          <a:xfrm>
            <a:off x="2335400" y="1064425"/>
            <a:ext cx="2011028" cy="447800"/>
          </a:xfrm>
          <a:prstGeom prst="rect">
            <a:avLst/>
          </a:prstGeom>
          <a:noFill/>
          <a:ln>
            <a:noFill/>
          </a:ln>
        </p:spPr>
      </p:pic>
      <p:pic>
        <p:nvPicPr>
          <p:cNvPr id="1023" name="Google Shape;1023;gcb2a9a12c9_0_1834"/>
          <p:cNvPicPr preferRelativeResize="0"/>
          <p:nvPr/>
        </p:nvPicPr>
        <p:blipFill rotWithShape="1">
          <a:blip r:embed="rId5">
            <a:alphaModFix/>
          </a:blip>
          <a:srcRect b="0" l="0" r="0" t="0"/>
          <a:stretch/>
        </p:blipFill>
        <p:spPr>
          <a:xfrm>
            <a:off x="5493275" y="2400300"/>
            <a:ext cx="3161345" cy="2226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7" name="Shape 1027"/>
        <p:cNvGrpSpPr/>
        <p:nvPr/>
      </p:nvGrpSpPr>
      <p:grpSpPr>
        <a:xfrm>
          <a:off x="0" y="0"/>
          <a:ext cx="0" cy="0"/>
          <a:chOff x="0" y="0"/>
          <a:chExt cx="0" cy="0"/>
        </a:xfrm>
      </p:grpSpPr>
      <p:sp>
        <p:nvSpPr>
          <p:cNvPr id="1028" name="Google Shape;1028;gcb2a9a12c9_0_1735"/>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1029" name="Google Shape;1029;gcb2a9a12c9_0_1735"/>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 sz="1500" u="none" cap="none" strike="noStrike">
                <a:solidFill>
                  <a:srgbClr val="172B4D"/>
                </a:solidFill>
                <a:highlight>
                  <a:srgbClr val="FFFFFF"/>
                </a:highlight>
                <a:latin typeface="Roboto"/>
                <a:ea typeface="Roboto"/>
                <a:cs typeface="Roboto"/>
                <a:sym typeface="Roboto"/>
              </a:rPr>
              <a:t>Since in this case, our null hypothesis would be false on either side of Ha, hence such a test is called a </a:t>
            </a:r>
            <a:r>
              <a:rPr b="1" i="0" lang="en" sz="1500" u="none" cap="none" strike="noStrike">
                <a:solidFill>
                  <a:srgbClr val="172B4D"/>
                </a:solidFill>
                <a:highlight>
                  <a:srgbClr val="FFFFFF"/>
                </a:highlight>
                <a:latin typeface="Roboto"/>
                <a:ea typeface="Roboto"/>
                <a:cs typeface="Roboto"/>
                <a:sym typeface="Roboto"/>
              </a:rPr>
              <a:t>One sided Test</a:t>
            </a:r>
            <a:r>
              <a:rPr b="0" i="0" lang="en" sz="1500" u="none" cap="none" strike="noStrike">
                <a:solidFill>
                  <a:srgbClr val="172B4D"/>
                </a:solidFill>
                <a:highlight>
                  <a:srgbClr val="FFFFFF"/>
                </a:highlight>
                <a:latin typeface="Roboto"/>
                <a:ea typeface="Roboto"/>
                <a:cs typeface="Roboto"/>
                <a:sym typeface="Roboto"/>
              </a:rPr>
              <a:t>, ie </a:t>
            </a:r>
            <a:r>
              <a:rPr b="1" i="0" lang="en" sz="1500" u="none" cap="none" strike="noStrike">
                <a:solidFill>
                  <a:srgbClr val="172B4D"/>
                </a:solidFill>
                <a:highlight>
                  <a:srgbClr val="FFFFFF"/>
                </a:highlight>
                <a:latin typeface="Roboto"/>
                <a:ea typeface="Roboto"/>
                <a:cs typeface="Roboto"/>
                <a:sym typeface="Roboto"/>
              </a:rPr>
              <a:t> Ha: μ &lt; 85, H0 is false</a:t>
            </a:r>
            <a:endParaRPr b="1"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18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Step 3: Decide a </a:t>
            </a:r>
            <a:r>
              <a:rPr b="1" i="0" lang="en" sz="1500" u="none" cap="none" strike="noStrike">
                <a:solidFill>
                  <a:srgbClr val="172B4D"/>
                </a:solidFill>
                <a:highlight>
                  <a:srgbClr val="FFFFFF"/>
                </a:highlight>
                <a:latin typeface="Roboto"/>
                <a:ea typeface="Roboto"/>
                <a:cs typeface="Roboto"/>
                <a:sym typeface="Roboto"/>
              </a:rPr>
              <a:t>test statistic</a:t>
            </a:r>
            <a:r>
              <a:rPr b="0" i="0" lang="en" sz="1500" u="none" cap="none" strike="noStrike">
                <a:solidFill>
                  <a:srgbClr val="172B4D"/>
                </a:solidFill>
                <a:highlight>
                  <a:srgbClr val="FFFFFF"/>
                </a:highlight>
                <a:latin typeface="Roboto"/>
                <a:ea typeface="Roboto"/>
                <a:cs typeface="Roboto"/>
                <a:sym typeface="Roboto"/>
              </a:rPr>
              <a:t> based on the information available. </a:t>
            </a:r>
            <a:r>
              <a:rPr b="1" i="0" lang="en" sz="1500" u="none" cap="none" strike="noStrike">
                <a:solidFill>
                  <a:srgbClr val="172B4D"/>
                </a:solidFill>
                <a:highlight>
                  <a:srgbClr val="FFFFFF"/>
                </a:highlight>
                <a:latin typeface="Roboto"/>
                <a:ea typeface="Roboto"/>
                <a:cs typeface="Roboto"/>
                <a:sym typeface="Roboto"/>
              </a:rPr>
              <a:t>As the sample size is  small ( n &lt; 30 ), we will use a statistic for a </a:t>
            </a:r>
            <a:r>
              <a:rPr b="1" i="0" lang="en" sz="1500" u="none" cap="none" strike="noStrike">
                <a:solidFill>
                  <a:srgbClr val="FF0000"/>
                </a:solidFill>
                <a:highlight>
                  <a:srgbClr val="FFFFFF"/>
                </a:highlight>
                <a:latin typeface="Roboto"/>
                <a:ea typeface="Roboto"/>
                <a:cs typeface="Roboto"/>
                <a:sym typeface="Roboto"/>
              </a:rPr>
              <a:t>t-Student distribution</a:t>
            </a: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18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Step 4: Set the </a:t>
            </a:r>
            <a:r>
              <a:rPr b="1" i="0" lang="en" sz="1500" u="none" cap="none" strike="noStrike">
                <a:solidFill>
                  <a:srgbClr val="172B4D"/>
                </a:solidFill>
                <a:highlight>
                  <a:srgbClr val="FFFFFF"/>
                </a:highlight>
                <a:latin typeface="Roboto"/>
                <a:ea typeface="Roboto"/>
                <a:cs typeface="Roboto"/>
                <a:sym typeface="Roboto"/>
              </a:rPr>
              <a:t>Confidence level / significance level:</a:t>
            </a:r>
            <a:r>
              <a:rPr b="0" i="0" lang="en" sz="1500" u="none" cap="none" strike="noStrike">
                <a:solidFill>
                  <a:srgbClr val="172B4D"/>
                </a:solidFill>
                <a:highlight>
                  <a:srgbClr val="FFFFFF"/>
                </a:highlight>
                <a:latin typeface="Roboto"/>
                <a:ea typeface="Roboto"/>
                <a:cs typeface="Roboto"/>
                <a:sym typeface="Roboto"/>
              </a:rPr>
              <a:t> This defines the rejection region / critical region (How strong has to be the evidence against the null hypothesis). </a:t>
            </a:r>
            <a:r>
              <a:rPr b="1" i="0" lang="en" sz="1500" u="none" cap="none" strike="noStrike">
                <a:solidFill>
                  <a:srgbClr val="FF0000"/>
                </a:solidFill>
                <a:highlight>
                  <a:srgbClr val="FFFFFF"/>
                </a:highlight>
                <a:latin typeface="Roboto"/>
                <a:ea typeface="Roboto"/>
                <a:cs typeface="Roboto"/>
                <a:sym typeface="Roboto"/>
              </a:rPr>
              <a:t>Significance level </a:t>
            </a:r>
            <a:r>
              <a:rPr b="0" i="0" lang="en" sz="1500" u="none" cap="none" strike="noStrike">
                <a:solidFill>
                  <a:srgbClr val="172B4D"/>
                </a:solidFill>
                <a:highlight>
                  <a:srgbClr val="FFFFFF"/>
                </a:highlight>
                <a:latin typeface="Roboto"/>
                <a:ea typeface="Roboto"/>
                <a:cs typeface="Roboto"/>
                <a:sym typeface="Roboto"/>
              </a:rPr>
              <a:t>is defined by greek letter ‘</a:t>
            </a:r>
            <a:r>
              <a:rPr b="1" i="0" lang="en" sz="1500" u="none" cap="none" strike="noStrike">
                <a:solidFill>
                  <a:srgbClr val="172B4D"/>
                </a:solidFill>
                <a:highlight>
                  <a:schemeClr val="lt1"/>
                </a:highlight>
                <a:latin typeface="Roboto"/>
                <a:ea typeface="Roboto"/>
                <a:cs typeface="Roboto"/>
                <a:sym typeface="Roboto"/>
              </a:rPr>
              <a:t>α’</a:t>
            </a:r>
            <a:r>
              <a:rPr b="0" i="0" lang="en" sz="1500" u="none" cap="none" strike="noStrike">
                <a:solidFill>
                  <a:srgbClr val="172B4D"/>
                </a:solidFill>
                <a:highlight>
                  <a:srgbClr val="FFFFFF"/>
                </a:highlight>
                <a:latin typeface="Roboto"/>
                <a:ea typeface="Roboto"/>
                <a:cs typeface="Roboto"/>
                <a:sym typeface="Roboto"/>
              </a:rPr>
              <a:t>. Usual values for confidence level are ( 90%, 95%, 99%) -&gt; significance levels = (0.10, 0.05, 0.01). Let’s use a </a:t>
            </a:r>
            <a:r>
              <a:rPr b="1" i="0" lang="en" sz="1500" u="none" cap="none" strike="noStrike">
                <a:solidFill>
                  <a:srgbClr val="FF0000"/>
                </a:solidFill>
                <a:highlight>
                  <a:srgbClr val="FFFFFF"/>
                </a:highlight>
                <a:latin typeface="Roboto"/>
                <a:ea typeface="Roboto"/>
                <a:cs typeface="Roboto"/>
                <a:sym typeface="Roboto"/>
              </a:rPr>
              <a:t>confidence level of 95% -&gt; </a:t>
            </a:r>
            <a:r>
              <a:rPr b="1" i="0" lang="en" sz="1500" u="none" cap="none" strike="noStrike">
                <a:solidFill>
                  <a:srgbClr val="FF0000"/>
                </a:solidFill>
                <a:highlight>
                  <a:schemeClr val="lt1"/>
                </a:highlight>
                <a:latin typeface="Roboto"/>
                <a:ea typeface="Roboto"/>
                <a:cs typeface="Roboto"/>
                <a:sym typeface="Roboto"/>
              </a:rPr>
              <a:t>α = 0.05</a:t>
            </a:r>
            <a:endParaRPr b="1" i="0" sz="15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3" name="Shape 1033"/>
        <p:cNvGrpSpPr/>
        <p:nvPr/>
      </p:nvGrpSpPr>
      <p:grpSpPr>
        <a:xfrm>
          <a:off x="0" y="0"/>
          <a:ext cx="0" cy="0"/>
          <a:chOff x="0" y="0"/>
          <a:chExt cx="0" cy="0"/>
        </a:xfrm>
      </p:grpSpPr>
      <p:sp>
        <p:nvSpPr>
          <p:cNvPr id="1034" name="Google Shape;1034;gcb2a9a12c9_0_1740"/>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1035" name="Google Shape;1035;gcb2a9a12c9_0_1740"/>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latin typeface="Roboto"/>
                <a:ea typeface="Roboto"/>
                <a:cs typeface="Roboto"/>
                <a:sym typeface="Roboto"/>
              </a:rPr>
              <a:t>Step 5: Calculate the test </a:t>
            </a:r>
            <a:r>
              <a:rPr b="1" i="0" lang="en" sz="1800" u="none" cap="none" strike="noStrike">
                <a:solidFill>
                  <a:srgbClr val="172B4D"/>
                </a:solidFill>
                <a:latin typeface="Roboto"/>
                <a:ea typeface="Roboto"/>
                <a:cs typeface="Roboto"/>
                <a:sym typeface="Roboto"/>
              </a:rPr>
              <a:t>statistic</a:t>
            </a:r>
            <a:r>
              <a:rPr b="0" i="0" lang="en" sz="1800" u="none" cap="none" strike="noStrike">
                <a:solidFill>
                  <a:srgbClr val="172B4D"/>
                </a:solidFill>
                <a:latin typeface="Roboto"/>
                <a:ea typeface="Roboto"/>
                <a:cs typeface="Roboto"/>
                <a:sym typeface="Roboto"/>
              </a:rPr>
              <a:t> based on the given information: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1036" name="Google Shape;1036;gcb2a9a12c9_0_1740"/>
          <p:cNvSpPr/>
          <p:nvPr/>
        </p:nvSpPr>
        <p:spPr>
          <a:xfrm>
            <a:off x="3359300" y="1832775"/>
            <a:ext cx="3285550" cy="173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cb2a9a12c9_0_1740"/>
          <p:cNvSpPr txBox="1"/>
          <p:nvPr/>
        </p:nvSpPr>
        <p:spPr>
          <a:xfrm>
            <a:off x="4097900" y="2392750"/>
            <a:ext cx="206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Is the statistic within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acceptable region? </a:t>
            </a:r>
            <a:endParaRPr b="0" i="0" sz="1400" u="none" cap="none" strike="noStrike">
              <a:solidFill>
                <a:srgbClr val="000000"/>
              </a:solidFill>
              <a:latin typeface="Arial"/>
              <a:ea typeface="Arial"/>
              <a:cs typeface="Arial"/>
              <a:sym typeface="Arial"/>
            </a:endParaRPr>
          </a:p>
        </p:txBody>
      </p:sp>
      <p:cxnSp>
        <p:nvCxnSpPr>
          <p:cNvPr id="1038" name="Google Shape;1038;gcb2a9a12c9_0_1740"/>
          <p:cNvCxnSpPr>
            <a:stCxn id="1036" idx="1"/>
          </p:cNvCxnSpPr>
          <p:nvPr/>
        </p:nvCxnSpPr>
        <p:spPr>
          <a:xfrm flipH="1">
            <a:off x="2227400" y="2702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1039" name="Google Shape;1039;gcb2a9a12c9_0_1740"/>
          <p:cNvCxnSpPr/>
          <p:nvPr/>
        </p:nvCxnSpPr>
        <p:spPr>
          <a:xfrm>
            <a:off x="2239925" y="2787100"/>
            <a:ext cx="12300" cy="1214700"/>
          </a:xfrm>
          <a:prstGeom prst="straightConnector1">
            <a:avLst/>
          </a:prstGeom>
          <a:noFill/>
          <a:ln cap="flat" cmpd="sng" w="28575">
            <a:solidFill>
              <a:schemeClr val="dk2"/>
            </a:solidFill>
            <a:prstDash val="solid"/>
            <a:round/>
            <a:headEnd len="sm" w="sm" type="none"/>
            <a:tailEnd len="med" w="med" type="triangle"/>
          </a:ln>
        </p:spPr>
      </p:cxnSp>
      <p:cxnSp>
        <p:nvCxnSpPr>
          <p:cNvPr id="1040" name="Google Shape;1040;gcb2a9a12c9_0_1740"/>
          <p:cNvCxnSpPr/>
          <p:nvPr/>
        </p:nvCxnSpPr>
        <p:spPr>
          <a:xfrm flipH="1">
            <a:off x="6644850" y="2696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1041" name="Google Shape;1041;gcb2a9a12c9_0_1740"/>
          <p:cNvCxnSpPr/>
          <p:nvPr/>
        </p:nvCxnSpPr>
        <p:spPr>
          <a:xfrm>
            <a:off x="7776750" y="2710900"/>
            <a:ext cx="12300" cy="1214700"/>
          </a:xfrm>
          <a:prstGeom prst="straightConnector1">
            <a:avLst/>
          </a:prstGeom>
          <a:noFill/>
          <a:ln cap="flat" cmpd="sng" w="28575">
            <a:solidFill>
              <a:schemeClr val="dk2"/>
            </a:solidFill>
            <a:prstDash val="solid"/>
            <a:round/>
            <a:headEnd len="sm" w="sm" type="none"/>
            <a:tailEnd len="med" w="med" type="triangle"/>
          </a:ln>
        </p:spPr>
      </p:cxnSp>
      <p:sp>
        <p:nvSpPr>
          <p:cNvPr id="1042" name="Google Shape;1042;gcb2a9a12c9_0_1740"/>
          <p:cNvSpPr txBox="1"/>
          <p:nvPr/>
        </p:nvSpPr>
        <p:spPr>
          <a:xfrm>
            <a:off x="1117125" y="403705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3C47D"/>
                </a:solidFill>
                <a:latin typeface="Arial"/>
                <a:ea typeface="Arial"/>
                <a:cs typeface="Arial"/>
                <a:sym typeface="Arial"/>
              </a:rPr>
              <a:t>Accept </a:t>
            </a:r>
            <a:r>
              <a:rPr b="1" i="0" lang="en" sz="1400" u="none" cap="none" strike="noStrike">
                <a:solidFill>
                  <a:srgbClr val="000000"/>
                </a:solidFill>
                <a:latin typeface="Arial"/>
                <a:ea typeface="Arial"/>
                <a:cs typeface="Arial"/>
                <a:sym typeface="Arial"/>
              </a:rPr>
              <a:t>Ho</a:t>
            </a:r>
            <a:r>
              <a:rPr b="0" i="0" lang="en" sz="1400" u="none" cap="none" strike="noStrike">
                <a:solidFill>
                  <a:srgbClr val="000000"/>
                </a:solidFill>
                <a:latin typeface="Arial"/>
                <a:ea typeface="Arial"/>
                <a:cs typeface="Arial"/>
                <a:sym typeface="Arial"/>
              </a:rPr>
              <a:t> (null hypothesis)</a:t>
            </a:r>
            <a:endParaRPr b="0" i="0" sz="1400" u="none" cap="none" strike="noStrike">
              <a:solidFill>
                <a:srgbClr val="000000"/>
              </a:solidFill>
              <a:latin typeface="Arial"/>
              <a:ea typeface="Arial"/>
              <a:cs typeface="Arial"/>
              <a:sym typeface="Arial"/>
            </a:endParaRPr>
          </a:p>
        </p:txBody>
      </p:sp>
      <p:sp>
        <p:nvSpPr>
          <p:cNvPr id="1043" name="Google Shape;1043;gcb2a9a12c9_0_1740"/>
          <p:cNvSpPr txBox="1"/>
          <p:nvPr/>
        </p:nvSpPr>
        <p:spPr>
          <a:xfrm>
            <a:off x="6276675" y="409030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Reject</a:t>
            </a:r>
            <a:r>
              <a:rPr b="0" i="0" lang="en" sz="1400" u="none" cap="none" strike="noStrike">
                <a:solidFill>
                  <a:srgbClr val="000000"/>
                </a:solidFill>
                <a:latin typeface="Arial"/>
                <a:ea typeface="Arial"/>
                <a:cs typeface="Arial"/>
                <a:sym typeface="Arial"/>
              </a:rPr>
              <a:t> Ho (null hypothesis)</a:t>
            </a:r>
            <a:endParaRPr b="0" i="0" sz="1400" u="none" cap="none" strike="noStrike">
              <a:solidFill>
                <a:srgbClr val="000000"/>
              </a:solidFill>
              <a:latin typeface="Arial"/>
              <a:ea typeface="Arial"/>
              <a:cs typeface="Arial"/>
              <a:sym typeface="Arial"/>
            </a:endParaRPr>
          </a:p>
        </p:txBody>
      </p:sp>
      <p:sp>
        <p:nvSpPr>
          <p:cNvPr id="1044" name="Google Shape;1044;gcb2a9a12c9_0_1740"/>
          <p:cNvSpPr txBox="1"/>
          <p:nvPr/>
        </p:nvSpPr>
        <p:spPr>
          <a:xfrm>
            <a:off x="2620475" y="21463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1045" name="Google Shape;1045;gcb2a9a12c9_0_1740"/>
          <p:cNvSpPr txBox="1"/>
          <p:nvPr/>
        </p:nvSpPr>
        <p:spPr>
          <a:xfrm>
            <a:off x="6954900" y="22002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pic>
        <p:nvPicPr>
          <p:cNvPr id="1046" name="Google Shape;1046;gcb2a9a12c9_0_1740"/>
          <p:cNvPicPr preferRelativeResize="0"/>
          <p:nvPr/>
        </p:nvPicPr>
        <p:blipFill rotWithShape="1">
          <a:blip r:embed="rId4">
            <a:alphaModFix/>
          </a:blip>
          <a:srcRect b="0" l="0" r="0" t="0"/>
          <a:stretch/>
        </p:blipFill>
        <p:spPr>
          <a:xfrm>
            <a:off x="707225" y="1652475"/>
            <a:ext cx="1686225" cy="546638"/>
          </a:xfrm>
          <a:prstGeom prst="rect">
            <a:avLst/>
          </a:prstGeom>
          <a:noFill/>
          <a:ln>
            <a:noFill/>
          </a:ln>
        </p:spPr>
      </p:pic>
      <p:sp>
        <p:nvSpPr>
          <p:cNvPr id="1047" name="Google Shape;1047;gcb2a9a12c9_0_1740"/>
          <p:cNvSpPr txBox="1"/>
          <p:nvPr/>
        </p:nvSpPr>
        <p:spPr>
          <a:xfrm>
            <a:off x="384675" y="2354150"/>
            <a:ext cx="207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don’t have the population standard deviation, use the corrected sample standard deviation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1" name="Shape 1051"/>
        <p:cNvGrpSpPr/>
        <p:nvPr/>
      </p:nvGrpSpPr>
      <p:grpSpPr>
        <a:xfrm>
          <a:off x="0" y="0"/>
          <a:ext cx="0" cy="0"/>
          <a:chOff x="0" y="0"/>
          <a:chExt cx="0" cy="0"/>
        </a:xfrm>
      </p:grpSpPr>
      <p:sp>
        <p:nvSpPr>
          <p:cNvPr id="1052" name="Google Shape;1052;gcb2a9a12c9_0_1757"/>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1053" name="Google Shape;1053;gcb2a9a12c9_0_1757"/>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a:t>
            </a:r>
            <a:r>
              <a:rPr b="1" i="0" lang="en" sz="1500" u="none" cap="none" strike="noStrike">
                <a:solidFill>
                  <a:srgbClr val="172B4D"/>
                </a:solidFill>
                <a:highlight>
                  <a:srgbClr val="FFFFFF"/>
                </a:highlight>
                <a:latin typeface="Roboto"/>
                <a:ea typeface="Roboto"/>
                <a:cs typeface="Roboto"/>
                <a:sym typeface="Roboto"/>
              </a:rPr>
              <a:t>critical value</a:t>
            </a:r>
            <a:r>
              <a:rPr b="0" i="0" lang="en" sz="1500" u="none" cap="none" strike="noStrike">
                <a:solidFill>
                  <a:srgbClr val="172B4D"/>
                </a:solidFill>
                <a:highlight>
                  <a:srgbClr val="FFFFFF"/>
                </a:highlight>
                <a:latin typeface="Roboto"/>
                <a:ea typeface="Roboto"/>
                <a:cs typeface="Roboto"/>
                <a:sym typeface="Roboto"/>
              </a:rPr>
              <a:t> of the </a:t>
            </a:r>
            <a:r>
              <a:rPr b="1" i="0" lang="en" sz="1500" u="none" cap="none" strike="noStrike">
                <a:solidFill>
                  <a:srgbClr val="FF0000"/>
                </a:solidFill>
                <a:highlight>
                  <a:srgbClr val="FFFFFF"/>
                </a:highlight>
                <a:latin typeface="Roboto"/>
                <a:ea typeface="Roboto"/>
                <a:cs typeface="Roboto"/>
                <a:sym typeface="Roboto"/>
              </a:rPr>
              <a:t>t-student distribution</a:t>
            </a:r>
            <a:r>
              <a:rPr b="0" i="0" lang="en" sz="1500" u="none" cap="none" strike="noStrike">
                <a:solidFill>
                  <a:srgbClr val="172B4D"/>
                </a:solidFill>
                <a:highlight>
                  <a:srgbClr val="FFFFFF"/>
                </a:highlight>
                <a:latin typeface="Roboto"/>
                <a:ea typeface="Roboto"/>
                <a:cs typeface="Roboto"/>
                <a:sym typeface="Roboto"/>
              </a:rPr>
              <a:t> with 24 degrees of freedom and an area of 0.95? -&gt; tc = 1.71</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tc = +- </a:t>
            </a:r>
            <a:r>
              <a:rPr b="1" i="0" lang="en" sz="1500" u="none" cap="none" strike="noStrike">
                <a:solidFill>
                  <a:srgbClr val="6AA84F"/>
                </a:solidFill>
                <a:highlight>
                  <a:srgbClr val="FFFFFF"/>
                </a:highlight>
                <a:latin typeface="Roboto"/>
                <a:ea typeface="Roboto"/>
                <a:cs typeface="Roboto"/>
                <a:sym typeface="Roboto"/>
              </a:rPr>
              <a:t>scipy.stats.</a:t>
            </a:r>
            <a:r>
              <a:rPr b="1" i="0" lang="en" sz="1500" u="none" cap="none" strike="noStrike">
                <a:solidFill>
                  <a:srgbClr val="FF0000"/>
                </a:solidFill>
                <a:highlight>
                  <a:srgbClr val="FFFFFF"/>
                </a:highlight>
                <a:latin typeface="Roboto"/>
                <a:ea typeface="Roboto"/>
                <a:cs typeface="Roboto"/>
                <a:sym typeface="Roboto"/>
              </a:rPr>
              <a:t>t</a:t>
            </a:r>
            <a:r>
              <a:rPr b="1" i="0" lang="en" sz="1500" u="none" cap="none" strike="noStrike">
                <a:solidFill>
                  <a:srgbClr val="6AA84F"/>
                </a:solidFill>
                <a:highlight>
                  <a:srgbClr val="FFFFFF"/>
                </a:highlight>
                <a:latin typeface="Roboto"/>
                <a:ea typeface="Roboto"/>
                <a:cs typeface="Roboto"/>
                <a:sym typeface="Roboto"/>
              </a:rPr>
              <a:t>.ppf</a:t>
            </a:r>
            <a:r>
              <a:rPr b="0" i="0" lang="en" sz="1500" u="none" cap="none" strike="noStrike">
                <a:solidFill>
                  <a:srgbClr val="172B4D"/>
                </a:solidFill>
                <a:highlight>
                  <a:srgbClr val="FFFFFF"/>
                </a:highlight>
                <a:latin typeface="Roboto"/>
                <a:ea typeface="Roboto"/>
                <a:cs typeface="Roboto"/>
                <a:sym typeface="Roboto"/>
              </a:rPr>
              <a:t>(0.95, df=24)</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Our </a:t>
            </a:r>
            <a:r>
              <a:rPr b="1" i="0" lang="en" sz="1500" u="none" cap="none" strike="noStrike">
                <a:solidFill>
                  <a:srgbClr val="FF0000"/>
                </a:solidFill>
                <a:highlight>
                  <a:srgbClr val="FFFFFF"/>
                </a:highlight>
                <a:latin typeface="Roboto"/>
                <a:ea typeface="Roboto"/>
                <a:cs typeface="Roboto"/>
                <a:sym typeface="Roboto"/>
              </a:rPr>
              <a:t>t = -1.75 &lt; - 1.71=tc-&gt; reject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Children are underfeed.</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054" name="Google Shape;1054;gcb2a9a12c9_0_1757"/>
          <p:cNvPicPr preferRelativeResize="0"/>
          <p:nvPr/>
        </p:nvPicPr>
        <p:blipFill rotWithShape="1">
          <a:blip r:embed="rId4">
            <a:alphaModFix/>
          </a:blip>
          <a:srcRect b="0" l="0" r="0" t="0"/>
          <a:stretch/>
        </p:blipFill>
        <p:spPr>
          <a:xfrm>
            <a:off x="2529775" y="1020900"/>
            <a:ext cx="2266950" cy="523875"/>
          </a:xfrm>
          <a:prstGeom prst="rect">
            <a:avLst/>
          </a:prstGeom>
          <a:noFill/>
          <a:ln>
            <a:noFill/>
          </a:ln>
        </p:spPr>
      </p:pic>
      <p:pic>
        <p:nvPicPr>
          <p:cNvPr id="1055" name="Google Shape;1055;gcb2a9a12c9_0_1757"/>
          <p:cNvPicPr preferRelativeResize="0"/>
          <p:nvPr/>
        </p:nvPicPr>
        <p:blipFill rotWithShape="1">
          <a:blip r:embed="rId5">
            <a:alphaModFix/>
          </a:blip>
          <a:srcRect b="0" l="0" r="0" t="0"/>
          <a:stretch/>
        </p:blipFill>
        <p:spPr>
          <a:xfrm>
            <a:off x="5260350" y="2305500"/>
            <a:ext cx="3450376" cy="2430150"/>
          </a:xfrm>
          <a:prstGeom prst="rect">
            <a:avLst/>
          </a:prstGeom>
          <a:noFill/>
          <a:ln>
            <a:noFill/>
          </a:ln>
        </p:spPr>
      </p:pic>
      <p:sp>
        <p:nvSpPr>
          <p:cNvPr id="1056" name="Google Shape;1056;gcb2a9a12c9_0_1757"/>
          <p:cNvSpPr txBox="1"/>
          <p:nvPr/>
        </p:nvSpPr>
        <p:spPr>
          <a:xfrm>
            <a:off x="7004225" y="3212775"/>
            <a:ext cx="138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Unshaded area = 0.95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sp>
        <p:nvSpPr>
          <p:cNvPr id="1061" name="Google Shape;1061;gcb2a9a12c9_0_177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TAILED TEST</a:t>
            </a:r>
            <a:endParaRPr b="0" i="0" sz="2100" u="none" cap="none" strike="noStrike">
              <a:solidFill>
                <a:srgbClr val="2DC5FA"/>
              </a:solidFill>
              <a:latin typeface="Montserrat"/>
              <a:ea typeface="Montserrat"/>
              <a:cs typeface="Montserrat"/>
              <a:sym typeface="Montserrat"/>
            </a:endParaRPr>
          </a:p>
        </p:txBody>
      </p:sp>
      <p:sp>
        <p:nvSpPr>
          <p:cNvPr id="1062" name="Google Shape;1062;gcb2a9a12c9_0_177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have a different average weight</a:t>
            </a:r>
            <a:r>
              <a:rPr b="1" i="0" lang="en" sz="1700" u="none" cap="none" strike="noStrike">
                <a:solidFill>
                  <a:srgbClr val="172B4D"/>
                </a:solidFill>
                <a:highlight>
                  <a:srgbClr val="FFFFFF"/>
                </a:highlight>
                <a:latin typeface="Roboto"/>
                <a:ea typeface="Roboto"/>
                <a:cs typeface="Roboto"/>
                <a:sym typeface="Roboto"/>
              </a:rPr>
              <a:t>.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25 boys</a:t>
            </a:r>
            <a:r>
              <a:rPr b="0" i="0" lang="en" sz="1700" u="none" cap="none" strike="noStrike">
                <a:solidFill>
                  <a:srgbClr val="172B4D"/>
                </a:solidFill>
                <a:highlight>
                  <a:srgbClr val="FFFFFF"/>
                </a:highlight>
                <a:latin typeface="Roboto"/>
                <a:ea typeface="Roboto"/>
                <a:cs typeface="Roboto"/>
                <a:sym typeface="Roboto"/>
              </a:rPr>
              <a:t>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063" name="Google Shape;1063;gcb2a9a12c9_0_1779"/>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1064" name="Google Shape;1064;gcb2a9a12c9_0_1779"/>
          <p:cNvPicPr preferRelativeResize="0"/>
          <p:nvPr/>
        </p:nvPicPr>
        <p:blipFill rotWithShape="1">
          <a:blip r:embed="rId5">
            <a:alphaModFix/>
          </a:blip>
          <a:srcRect b="0" l="0" r="0" t="0"/>
          <a:stretch/>
        </p:blipFill>
        <p:spPr>
          <a:xfrm>
            <a:off x="3836850" y="4249450"/>
            <a:ext cx="2324100" cy="219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8" name="Shape 1068"/>
        <p:cNvGrpSpPr/>
        <p:nvPr/>
      </p:nvGrpSpPr>
      <p:grpSpPr>
        <a:xfrm>
          <a:off x="0" y="0"/>
          <a:ext cx="0" cy="0"/>
          <a:chOff x="0" y="0"/>
          <a:chExt cx="0" cy="0"/>
        </a:xfrm>
      </p:grpSpPr>
      <p:sp>
        <p:nvSpPr>
          <p:cNvPr id="1069" name="Google Shape;1069;gcb2a9a12c9_0_178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ONE SAMPLE, TWO TAILED TEST</a:t>
            </a:r>
            <a:endParaRPr b="0" i="0" sz="2100" u="none" cap="none" strike="noStrike">
              <a:solidFill>
                <a:srgbClr val="2DC5FA"/>
              </a:solidFill>
              <a:latin typeface="Montserrat"/>
              <a:ea typeface="Montserrat"/>
              <a:cs typeface="Montserrat"/>
              <a:sym typeface="Montserrat"/>
            </a:endParaRPr>
          </a:p>
        </p:txBody>
      </p:sp>
      <p:sp>
        <p:nvSpPr>
          <p:cNvPr id="1070" name="Google Shape;1070;gcb2a9a12c9_0_178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15000"/>
              </a:lnSpc>
              <a:spcBef>
                <a:spcPts val="0"/>
              </a:spcBef>
              <a:spcAft>
                <a:spcPts val="0"/>
              </a:spcAft>
              <a:buClr>
                <a:srgbClr val="172B4D"/>
              </a:buClr>
              <a:buSzPts val="2200"/>
              <a:buFont typeface="Roboto"/>
              <a:buChar char="●"/>
            </a:pPr>
            <a:r>
              <a:rPr b="0" i="0" lang="en" sz="1800" u="none" cap="none" strike="noStrike">
                <a:solidFill>
                  <a:srgbClr val="111111"/>
                </a:solidFill>
                <a:highlight>
                  <a:srgbClr val="FFFFFF"/>
                </a:highlight>
                <a:latin typeface="Arial"/>
                <a:ea typeface="Arial"/>
                <a:cs typeface="Arial"/>
                <a:sym typeface="Arial"/>
              </a:rPr>
              <a:t>Two-tailed test is a method to tests whether a sample is greater than or less than a certain range of values.</a:t>
            </a:r>
            <a:endParaRPr b="0" i="0" sz="1800" u="none" cap="none" strike="noStrike">
              <a:solidFill>
                <a:srgbClr val="111111"/>
              </a:solidFill>
              <a:highlight>
                <a:srgbClr val="FFFFFF"/>
              </a:highlight>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111111"/>
              </a:solidFill>
              <a:highlight>
                <a:srgbClr val="FFFFFF"/>
              </a:highlight>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800"/>
              <a:buFont typeface="Arial"/>
              <a:buNone/>
            </a:pPr>
            <a:r>
              <a:rPr b="0" i="0" lang="en" sz="1800" u="none" cap="none" strike="noStrike">
                <a:solidFill>
                  <a:srgbClr val="111111"/>
                </a:solidFill>
                <a:highlight>
                  <a:srgbClr val="FFFFFF"/>
                </a:highlight>
                <a:latin typeface="Arial"/>
                <a:ea typeface="Arial"/>
                <a:cs typeface="Arial"/>
                <a:sym typeface="Arial"/>
              </a:rPr>
              <a:t>Ex:</a:t>
            </a:r>
            <a:endParaRPr b="0" i="0" sz="1800" u="none" cap="none" strike="noStrike">
              <a:solidFill>
                <a:srgbClr val="111111"/>
              </a:solidFill>
              <a:highlight>
                <a:srgbClr val="FFFFFF"/>
              </a:highlight>
              <a:latin typeface="Arial"/>
              <a:ea typeface="Arial"/>
              <a:cs typeface="Arial"/>
              <a:sym typeface="Arial"/>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Null Hypothesis: Ho -&gt; </a:t>
            </a:r>
            <a:r>
              <a:rPr b="1" i="0" lang="en" sz="1800" u="none" cap="none" strike="noStrike">
                <a:solidFill>
                  <a:srgbClr val="172B4D"/>
                </a:solidFill>
                <a:highlight>
                  <a:schemeClr val="lt1"/>
                </a:highlight>
                <a:latin typeface="Roboto"/>
                <a:ea typeface="Roboto"/>
                <a:cs typeface="Roboto"/>
                <a:sym typeface="Roboto"/>
              </a:rPr>
              <a:t>μ</a:t>
            </a:r>
            <a:r>
              <a:rPr b="0" i="0" lang="en" sz="1800" u="none" cap="none" strike="noStrike">
                <a:solidFill>
                  <a:srgbClr val="172B4D"/>
                </a:solidFill>
                <a:highlight>
                  <a:schemeClr val="lt1"/>
                </a:highlight>
                <a:latin typeface="Roboto"/>
                <a:ea typeface="Roboto"/>
                <a:cs typeface="Roboto"/>
                <a:sym typeface="Roboto"/>
              </a:rPr>
              <a:t> = 85 pounds</a:t>
            </a:r>
            <a:endParaRPr b="0" i="0" sz="1800" u="none" cap="none" strike="noStrike">
              <a:solidFill>
                <a:srgbClr val="172B4D"/>
              </a:solidFill>
              <a:highlight>
                <a:schemeClr val="lt1"/>
              </a:highlight>
              <a:latin typeface="Roboto"/>
              <a:ea typeface="Roboto"/>
              <a:cs typeface="Roboto"/>
              <a:sym typeface="Roboto"/>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Alternate hypothesis: Ha -&gt; </a:t>
            </a:r>
            <a:r>
              <a:rPr b="1" i="0" lang="en" sz="1800" u="none" cap="none" strike="noStrike">
                <a:solidFill>
                  <a:srgbClr val="172B4D"/>
                </a:solidFill>
                <a:highlight>
                  <a:schemeClr val="lt1"/>
                </a:highlight>
                <a:latin typeface="Roboto"/>
                <a:ea typeface="Roboto"/>
                <a:cs typeface="Roboto"/>
                <a:sym typeface="Roboto"/>
              </a:rPr>
              <a:t>μ</a:t>
            </a:r>
            <a:r>
              <a:rPr b="0" i="0" lang="en" sz="1800" u="none" cap="none" strike="noStrike">
                <a:solidFill>
                  <a:srgbClr val="172B4D"/>
                </a:solidFill>
                <a:highlight>
                  <a:schemeClr val="lt1"/>
                </a:highlight>
                <a:latin typeface="Roboto"/>
                <a:ea typeface="Roboto"/>
                <a:cs typeface="Roboto"/>
                <a:sym typeface="Roboto"/>
              </a:rPr>
              <a:t> != 85 pounds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15000"/>
              </a:lnSpc>
              <a:spcBef>
                <a:spcPts val="0"/>
              </a:spcBef>
              <a:spcAft>
                <a:spcPts val="0"/>
              </a:spcAft>
              <a:buClr>
                <a:srgbClr val="000000"/>
              </a:buClr>
              <a:buSzPts val="1700"/>
              <a:buFont typeface="Arial"/>
              <a:buNone/>
            </a:pPr>
            <a:r>
              <a:rPr b="0" i="0" lang="en" sz="1700" u="none" cap="none" strike="noStrike">
                <a:solidFill>
                  <a:srgbClr val="172B4D"/>
                </a:solidFill>
                <a:highlight>
                  <a:srgbClr val="FFFFFF"/>
                </a:highlight>
                <a:latin typeface="Roboto"/>
                <a:ea typeface="Roboto"/>
                <a:cs typeface="Roboto"/>
                <a:sym typeface="Roboto"/>
              </a:rPr>
              <a:t>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4" name="Shape 1074"/>
        <p:cNvGrpSpPr/>
        <p:nvPr/>
      </p:nvGrpSpPr>
      <p:grpSpPr>
        <a:xfrm>
          <a:off x="0" y="0"/>
          <a:ext cx="0" cy="0"/>
          <a:chOff x="0" y="0"/>
          <a:chExt cx="0" cy="0"/>
        </a:xfrm>
      </p:grpSpPr>
      <p:pic>
        <p:nvPicPr>
          <p:cNvPr id="1075" name="Google Shape;1075;gcb2a9a12c9_0_1791"/>
          <p:cNvPicPr preferRelativeResize="0"/>
          <p:nvPr/>
        </p:nvPicPr>
        <p:blipFill rotWithShape="1">
          <a:blip r:embed="rId4">
            <a:alphaModFix/>
          </a:blip>
          <a:srcRect b="0" l="0" r="0" t="0"/>
          <a:stretch/>
        </p:blipFill>
        <p:spPr>
          <a:xfrm>
            <a:off x="2004056" y="1239700"/>
            <a:ext cx="4133725" cy="2887050"/>
          </a:xfrm>
          <a:prstGeom prst="rect">
            <a:avLst/>
          </a:prstGeom>
          <a:noFill/>
          <a:ln>
            <a:noFill/>
          </a:ln>
        </p:spPr>
      </p:pic>
      <p:sp>
        <p:nvSpPr>
          <p:cNvPr id="1076" name="Google Shape;1076;gcb2a9a12c9_0_1791"/>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TWO SIDED TEST</a:t>
            </a:r>
            <a:endParaRPr b="0" i="0" sz="2100" u="none" cap="none" strike="noStrike">
              <a:solidFill>
                <a:srgbClr val="2DC5FA"/>
              </a:solidFill>
              <a:latin typeface="Montserrat"/>
              <a:ea typeface="Montserrat"/>
              <a:cs typeface="Montserrat"/>
              <a:sym typeface="Montserrat"/>
            </a:endParaRPr>
          </a:p>
        </p:txBody>
      </p:sp>
      <p:cxnSp>
        <p:nvCxnSpPr>
          <p:cNvPr id="1077" name="Google Shape;1077;gcb2a9a12c9_0_1791"/>
          <p:cNvCxnSpPr/>
          <p:nvPr/>
        </p:nvCxnSpPr>
        <p:spPr>
          <a:xfrm flipH="1" rot="10800000">
            <a:off x="4505525" y="1520975"/>
            <a:ext cx="2359800" cy="1625100"/>
          </a:xfrm>
          <a:prstGeom prst="curvedConnector3">
            <a:avLst>
              <a:gd fmla="val 50000" name="adj1"/>
            </a:avLst>
          </a:prstGeom>
          <a:noFill/>
          <a:ln cap="flat" cmpd="sng" w="28575">
            <a:solidFill>
              <a:srgbClr val="6AA84F"/>
            </a:solidFill>
            <a:prstDash val="solid"/>
            <a:round/>
            <a:headEnd len="sm" w="sm" type="none"/>
            <a:tailEnd len="sm" w="sm" type="none"/>
          </a:ln>
        </p:spPr>
      </p:cxnSp>
      <p:sp>
        <p:nvSpPr>
          <p:cNvPr id="1078" name="Google Shape;1078;gcb2a9a12c9_0_1791"/>
          <p:cNvSpPr txBox="1"/>
          <p:nvPr/>
        </p:nvSpPr>
        <p:spPr>
          <a:xfrm>
            <a:off x="7111075" y="1218775"/>
            <a:ext cx="1449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Acceptance</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region</a:t>
            </a:r>
            <a:endParaRPr b="1" i="0" sz="1500" u="none" cap="none" strike="noStrike">
              <a:solidFill>
                <a:srgbClr val="000000"/>
              </a:solidFill>
              <a:latin typeface="Arial"/>
              <a:ea typeface="Arial"/>
              <a:cs typeface="Arial"/>
              <a:sym typeface="Arial"/>
            </a:endParaRPr>
          </a:p>
        </p:txBody>
      </p:sp>
      <p:sp>
        <p:nvSpPr>
          <p:cNvPr id="1079" name="Google Shape;1079;gcb2a9a12c9_0_1791"/>
          <p:cNvSpPr txBox="1"/>
          <p:nvPr/>
        </p:nvSpPr>
        <p:spPr>
          <a:xfrm>
            <a:off x="38604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1-α</a:t>
            </a:r>
            <a:endParaRPr b="1" i="0" sz="2800" u="none" cap="none" strike="noStrike">
              <a:solidFill>
                <a:srgbClr val="000000"/>
              </a:solidFill>
              <a:latin typeface="Arial"/>
              <a:ea typeface="Arial"/>
              <a:cs typeface="Arial"/>
              <a:sym typeface="Arial"/>
            </a:endParaRPr>
          </a:p>
        </p:txBody>
      </p:sp>
      <p:sp>
        <p:nvSpPr>
          <p:cNvPr id="1080" name="Google Shape;1080;gcb2a9a12c9_0_1791"/>
          <p:cNvSpPr txBox="1"/>
          <p:nvPr/>
        </p:nvSpPr>
        <p:spPr>
          <a:xfrm>
            <a:off x="50034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α/2</a:t>
            </a:r>
            <a:endParaRPr b="1" i="0" sz="2800" u="none" cap="none" strike="noStrike">
              <a:solidFill>
                <a:srgbClr val="000000"/>
              </a:solidFill>
              <a:latin typeface="Arial"/>
              <a:ea typeface="Arial"/>
              <a:cs typeface="Arial"/>
              <a:sym typeface="Arial"/>
            </a:endParaRPr>
          </a:p>
        </p:txBody>
      </p:sp>
      <p:sp>
        <p:nvSpPr>
          <p:cNvPr id="1081" name="Google Shape;1081;gcb2a9a12c9_0_1791"/>
          <p:cNvSpPr txBox="1"/>
          <p:nvPr/>
        </p:nvSpPr>
        <p:spPr>
          <a:xfrm>
            <a:off x="28698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α/2</a:t>
            </a:r>
            <a:endParaRPr b="1" i="0" sz="2800" u="none" cap="none" strike="noStrike">
              <a:solidFill>
                <a:srgbClr val="000000"/>
              </a:solidFill>
              <a:latin typeface="Arial"/>
              <a:ea typeface="Arial"/>
              <a:cs typeface="Arial"/>
              <a:sym typeface="Arial"/>
            </a:endParaRPr>
          </a:p>
        </p:txBody>
      </p:sp>
      <p:sp>
        <p:nvSpPr>
          <p:cNvPr id="1082" name="Google Shape;1082;gcb2a9a12c9_0_1791"/>
          <p:cNvSpPr txBox="1"/>
          <p:nvPr/>
        </p:nvSpPr>
        <p:spPr>
          <a:xfrm>
            <a:off x="483875" y="4320875"/>
            <a:ext cx="6796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Arial"/>
                <a:ea typeface="Arial"/>
                <a:cs typeface="Arial"/>
                <a:sym typeface="Arial"/>
              </a:rPr>
              <a:t>Where are the vertical bars located?</a:t>
            </a:r>
            <a:endParaRPr b="1" i="0" sz="1700" u="none" cap="none" strike="noStrike">
              <a:solidFill>
                <a:srgbClr val="FF0000"/>
              </a:solidFill>
              <a:latin typeface="Arial"/>
              <a:ea typeface="Arial"/>
              <a:cs typeface="Arial"/>
              <a:sym typeface="Arial"/>
            </a:endParaRPr>
          </a:p>
        </p:txBody>
      </p:sp>
      <p:sp>
        <p:nvSpPr>
          <p:cNvPr id="1083" name="Google Shape;1083;gcb2a9a12c9_0_1791"/>
          <p:cNvSpPr txBox="1"/>
          <p:nvPr/>
        </p:nvSpPr>
        <p:spPr>
          <a:xfrm>
            <a:off x="6465725" y="2499025"/>
            <a:ext cx="21552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Now, our value can be bigger or smaller than the population value. Therefore, the “rejection region” has to be shared at both sides!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7" name="Shape 1087"/>
        <p:cNvGrpSpPr/>
        <p:nvPr/>
      </p:nvGrpSpPr>
      <p:grpSpPr>
        <a:xfrm>
          <a:off x="0" y="0"/>
          <a:ext cx="0" cy="0"/>
          <a:chOff x="0" y="0"/>
          <a:chExt cx="0" cy="0"/>
        </a:xfrm>
      </p:grpSpPr>
      <p:sp>
        <p:nvSpPr>
          <p:cNvPr id="1088" name="Google Shape;1088;gcb2a9a12c9_0_1803"/>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SIDED TEST</a:t>
            </a:r>
            <a:endParaRPr b="0" i="0" sz="2100" u="none" cap="none" strike="noStrike">
              <a:solidFill>
                <a:srgbClr val="2DC5FA"/>
              </a:solidFill>
              <a:latin typeface="Montserrat"/>
              <a:ea typeface="Montserrat"/>
              <a:cs typeface="Montserrat"/>
              <a:sym typeface="Montserrat"/>
            </a:endParaRPr>
          </a:p>
        </p:txBody>
      </p:sp>
      <p:sp>
        <p:nvSpPr>
          <p:cNvPr id="1089" name="Google Shape;1089;gcb2a9a12c9_0_1803"/>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latin typeface="Roboto"/>
                <a:ea typeface="Roboto"/>
                <a:cs typeface="Roboto"/>
                <a:sym typeface="Roboto"/>
              </a:rPr>
              <a:t>Step 5: Calculate the test statistic based on the given information: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1090" name="Google Shape;1090;gcb2a9a12c9_0_1803"/>
          <p:cNvSpPr/>
          <p:nvPr/>
        </p:nvSpPr>
        <p:spPr>
          <a:xfrm>
            <a:off x="3359300" y="1832775"/>
            <a:ext cx="3285550" cy="173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cb2a9a12c9_0_1803"/>
          <p:cNvSpPr txBox="1"/>
          <p:nvPr/>
        </p:nvSpPr>
        <p:spPr>
          <a:xfrm>
            <a:off x="4097900" y="2392750"/>
            <a:ext cx="206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Is the statistic within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acceptable region? </a:t>
            </a:r>
            <a:endParaRPr b="0" i="0" sz="1400" u="none" cap="none" strike="noStrike">
              <a:solidFill>
                <a:srgbClr val="000000"/>
              </a:solidFill>
              <a:latin typeface="Arial"/>
              <a:ea typeface="Arial"/>
              <a:cs typeface="Arial"/>
              <a:sym typeface="Arial"/>
            </a:endParaRPr>
          </a:p>
        </p:txBody>
      </p:sp>
      <p:cxnSp>
        <p:nvCxnSpPr>
          <p:cNvPr id="1092" name="Google Shape;1092;gcb2a9a12c9_0_1803"/>
          <p:cNvCxnSpPr>
            <a:stCxn id="1090" idx="1"/>
          </p:cNvCxnSpPr>
          <p:nvPr/>
        </p:nvCxnSpPr>
        <p:spPr>
          <a:xfrm flipH="1">
            <a:off x="2227400" y="2702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1093" name="Google Shape;1093;gcb2a9a12c9_0_1803"/>
          <p:cNvCxnSpPr/>
          <p:nvPr/>
        </p:nvCxnSpPr>
        <p:spPr>
          <a:xfrm>
            <a:off x="2239925" y="2787100"/>
            <a:ext cx="12300" cy="1214700"/>
          </a:xfrm>
          <a:prstGeom prst="straightConnector1">
            <a:avLst/>
          </a:prstGeom>
          <a:noFill/>
          <a:ln cap="flat" cmpd="sng" w="28575">
            <a:solidFill>
              <a:schemeClr val="dk2"/>
            </a:solidFill>
            <a:prstDash val="solid"/>
            <a:round/>
            <a:headEnd len="sm" w="sm" type="none"/>
            <a:tailEnd len="med" w="med" type="triangle"/>
          </a:ln>
        </p:spPr>
      </p:cxnSp>
      <p:cxnSp>
        <p:nvCxnSpPr>
          <p:cNvPr id="1094" name="Google Shape;1094;gcb2a9a12c9_0_1803"/>
          <p:cNvCxnSpPr/>
          <p:nvPr/>
        </p:nvCxnSpPr>
        <p:spPr>
          <a:xfrm flipH="1">
            <a:off x="6644850" y="2696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1095" name="Google Shape;1095;gcb2a9a12c9_0_1803"/>
          <p:cNvCxnSpPr/>
          <p:nvPr/>
        </p:nvCxnSpPr>
        <p:spPr>
          <a:xfrm>
            <a:off x="7776750" y="2710900"/>
            <a:ext cx="12300" cy="1214700"/>
          </a:xfrm>
          <a:prstGeom prst="straightConnector1">
            <a:avLst/>
          </a:prstGeom>
          <a:noFill/>
          <a:ln cap="flat" cmpd="sng" w="28575">
            <a:solidFill>
              <a:schemeClr val="dk2"/>
            </a:solidFill>
            <a:prstDash val="solid"/>
            <a:round/>
            <a:headEnd len="sm" w="sm" type="none"/>
            <a:tailEnd len="med" w="med" type="triangle"/>
          </a:ln>
        </p:spPr>
      </p:cxnSp>
      <p:sp>
        <p:nvSpPr>
          <p:cNvPr id="1096" name="Google Shape;1096;gcb2a9a12c9_0_1803"/>
          <p:cNvSpPr txBox="1"/>
          <p:nvPr/>
        </p:nvSpPr>
        <p:spPr>
          <a:xfrm>
            <a:off x="1117125" y="403705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3C47D"/>
                </a:solidFill>
                <a:latin typeface="Arial"/>
                <a:ea typeface="Arial"/>
                <a:cs typeface="Arial"/>
                <a:sym typeface="Arial"/>
              </a:rPr>
              <a:t>Accept </a:t>
            </a:r>
            <a:r>
              <a:rPr b="1" i="0" lang="en" sz="1400" u="none" cap="none" strike="noStrike">
                <a:solidFill>
                  <a:srgbClr val="000000"/>
                </a:solidFill>
                <a:latin typeface="Arial"/>
                <a:ea typeface="Arial"/>
                <a:cs typeface="Arial"/>
                <a:sym typeface="Arial"/>
              </a:rPr>
              <a:t>Ho</a:t>
            </a:r>
            <a:r>
              <a:rPr b="0" i="0" lang="en" sz="1400" u="none" cap="none" strike="noStrike">
                <a:solidFill>
                  <a:srgbClr val="000000"/>
                </a:solidFill>
                <a:latin typeface="Arial"/>
                <a:ea typeface="Arial"/>
                <a:cs typeface="Arial"/>
                <a:sym typeface="Arial"/>
              </a:rPr>
              <a:t> (null hypothesis)</a:t>
            </a:r>
            <a:endParaRPr b="0" i="0" sz="1400" u="none" cap="none" strike="noStrike">
              <a:solidFill>
                <a:srgbClr val="000000"/>
              </a:solidFill>
              <a:latin typeface="Arial"/>
              <a:ea typeface="Arial"/>
              <a:cs typeface="Arial"/>
              <a:sym typeface="Arial"/>
            </a:endParaRPr>
          </a:p>
        </p:txBody>
      </p:sp>
      <p:sp>
        <p:nvSpPr>
          <p:cNvPr id="1097" name="Google Shape;1097;gcb2a9a12c9_0_1803"/>
          <p:cNvSpPr txBox="1"/>
          <p:nvPr/>
        </p:nvSpPr>
        <p:spPr>
          <a:xfrm>
            <a:off x="6276675" y="409030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Reject</a:t>
            </a:r>
            <a:r>
              <a:rPr b="0" i="0" lang="en" sz="1400" u="none" cap="none" strike="noStrike">
                <a:solidFill>
                  <a:srgbClr val="000000"/>
                </a:solidFill>
                <a:latin typeface="Arial"/>
                <a:ea typeface="Arial"/>
                <a:cs typeface="Arial"/>
                <a:sym typeface="Arial"/>
              </a:rPr>
              <a:t> Ho (null hypothesis)</a:t>
            </a:r>
            <a:endParaRPr b="0" i="0" sz="1400" u="none" cap="none" strike="noStrike">
              <a:solidFill>
                <a:srgbClr val="000000"/>
              </a:solidFill>
              <a:latin typeface="Arial"/>
              <a:ea typeface="Arial"/>
              <a:cs typeface="Arial"/>
              <a:sym typeface="Arial"/>
            </a:endParaRPr>
          </a:p>
        </p:txBody>
      </p:sp>
      <p:sp>
        <p:nvSpPr>
          <p:cNvPr id="1098" name="Google Shape;1098;gcb2a9a12c9_0_1803"/>
          <p:cNvSpPr txBox="1"/>
          <p:nvPr/>
        </p:nvSpPr>
        <p:spPr>
          <a:xfrm>
            <a:off x="2620475" y="21463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1099" name="Google Shape;1099;gcb2a9a12c9_0_1803"/>
          <p:cNvSpPr txBox="1"/>
          <p:nvPr/>
        </p:nvSpPr>
        <p:spPr>
          <a:xfrm>
            <a:off x="6954900" y="22002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pic>
        <p:nvPicPr>
          <p:cNvPr id="1100" name="Google Shape;1100;gcb2a9a12c9_0_1803"/>
          <p:cNvPicPr preferRelativeResize="0"/>
          <p:nvPr/>
        </p:nvPicPr>
        <p:blipFill rotWithShape="1">
          <a:blip r:embed="rId4">
            <a:alphaModFix/>
          </a:blip>
          <a:srcRect b="0" l="0" r="0" t="0"/>
          <a:stretch/>
        </p:blipFill>
        <p:spPr>
          <a:xfrm>
            <a:off x="707225" y="1652475"/>
            <a:ext cx="1686225" cy="546638"/>
          </a:xfrm>
          <a:prstGeom prst="rect">
            <a:avLst/>
          </a:prstGeom>
          <a:noFill/>
          <a:ln>
            <a:noFill/>
          </a:ln>
        </p:spPr>
      </p:pic>
      <p:sp>
        <p:nvSpPr>
          <p:cNvPr id="1101" name="Google Shape;1101;gcb2a9a12c9_0_1803"/>
          <p:cNvSpPr txBox="1"/>
          <p:nvPr/>
        </p:nvSpPr>
        <p:spPr>
          <a:xfrm>
            <a:off x="384675" y="2354150"/>
            <a:ext cx="207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don’t have the population standard deviation, use the corrected sample standard deviation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gcb2a9a12c9_0_16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CURSE OF DIMENSIONALITY</a:t>
            </a:r>
            <a:endParaRPr b="0" i="0" sz="2100" u="none" cap="none" strike="noStrike">
              <a:solidFill>
                <a:srgbClr val="2DC5FA"/>
              </a:solidFill>
              <a:latin typeface="Montserrat"/>
              <a:ea typeface="Montserrat"/>
              <a:cs typeface="Montserrat"/>
              <a:sym typeface="Montserrat"/>
            </a:endParaRPr>
          </a:p>
        </p:txBody>
      </p:sp>
      <p:sp>
        <p:nvSpPr>
          <p:cNvPr id="343" name="Google Shape;343;gcb2a9a12c9_0_16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44" name="Google Shape;344;gcb2a9a12c9_0_162"/>
          <p:cNvSpPr txBox="1"/>
          <p:nvPr/>
        </p:nvSpPr>
        <p:spPr>
          <a:xfrm>
            <a:off x="707225" y="1369225"/>
            <a:ext cx="7649400" cy="29469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18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Th</a:t>
            </a:r>
            <a:r>
              <a:rPr lang="en" sz="1500">
                <a:solidFill>
                  <a:srgbClr val="172B4D"/>
                </a:solidFill>
                <a:highlight>
                  <a:srgbClr val="FFFFFF"/>
                </a:highlight>
                <a:latin typeface="Roboto"/>
                <a:ea typeface="Roboto"/>
                <a:cs typeface="Roboto"/>
                <a:sym typeface="Roboto"/>
              </a:rPr>
              <a:t>e </a:t>
            </a:r>
            <a:r>
              <a:rPr b="0" i="0" lang="en" sz="1500" u="none" cap="none" strike="noStrike">
                <a:solidFill>
                  <a:srgbClr val="172B4D"/>
                </a:solidFill>
                <a:highlight>
                  <a:srgbClr val="FFFFFF"/>
                </a:highlight>
                <a:latin typeface="Roboto"/>
                <a:ea typeface="Roboto"/>
                <a:cs typeface="Roboto"/>
                <a:sym typeface="Roboto"/>
              </a:rPr>
              <a:t>more features, the lesser density of observations in each region of features</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45" name="Google Shape;345;gcb2a9a12c9_0_162"/>
          <p:cNvPicPr preferRelativeResize="0"/>
          <p:nvPr/>
        </p:nvPicPr>
        <p:blipFill rotWithShape="1">
          <a:blip r:embed="rId4">
            <a:alphaModFix/>
          </a:blip>
          <a:srcRect b="0" l="0" r="0" t="0"/>
          <a:stretch/>
        </p:blipFill>
        <p:spPr>
          <a:xfrm>
            <a:off x="1153500" y="1875225"/>
            <a:ext cx="7118435" cy="272694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5" name="Shape 1105"/>
        <p:cNvGrpSpPr/>
        <p:nvPr/>
      </p:nvGrpSpPr>
      <p:grpSpPr>
        <a:xfrm>
          <a:off x="0" y="0"/>
          <a:ext cx="0" cy="0"/>
          <a:chOff x="0" y="0"/>
          <a:chExt cx="0" cy="0"/>
        </a:xfrm>
      </p:grpSpPr>
      <p:sp>
        <p:nvSpPr>
          <p:cNvPr id="1106" name="Google Shape;1106;gcb2a9a12c9_0_1820"/>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SIDED TEST</a:t>
            </a:r>
            <a:endParaRPr b="0" i="0" sz="2100" u="none" cap="none" strike="noStrike">
              <a:solidFill>
                <a:srgbClr val="2DC5FA"/>
              </a:solidFill>
              <a:latin typeface="Montserrat"/>
              <a:ea typeface="Montserrat"/>
              <a:cs typeface="Montserrat"/>
              <a:sym typeface="Montserrat"/>
            </a:endParaRPr>
          </a:p>
        </p:txBody>
      </p:sp>
      <p:sp>
        <p:nvSpPr>
          <p:cNvPr id="1107" name="Google Shape;1107;gcb2a9a12c9_0_1820"/>
          <p:cNvSpPr txBox="1"/>
          <p:nvPr/>
        </p:nvSpPr>
        <p:spPr>
          <a:xfrm>
            <a:off x="631025" y="1064425"/>
            <a:ext cx="7758000" cy="3537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t-student distribution with 24 degrees of freedom and an area of 0.95? -&gt; tc = 2.06</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tc = +-</a:t>
            </a:r>
            <a:r>
              <a:rPr b="1" i="0" lang="en" sz="1500" u="none" cap="none" strike="noStrike">
                <a:solidFill>
                  <a:srgbClr val="6AA84F"/>
                </a:solidFill>
                <a:highlight>
                  <a:schemeClr val="lt1"/>
                </a:highlight>
                <a:latin typeface="Roboto"/>
                <a:ea typeface="Roboto"/>
                <a:cs typeface="Roboto"/>
                <a:sym typeface="Roboto"/>
              </a:rPr>
              <a:t>scipy.stats.t.ppf</a:t>
            </a:r>
            <a:r>
              <a:rPr b="0" i="0" lang="en" sz="1500" u="none" cap="none" strike="noStrike">
                <a:solidFill>
                  <a:srgbClr val="172B4D"/>
                </a:solidFill>
                <a:highlight>
                  <a:schemeClr val="lt1"/>
                </a:highlight>
                <a:latin typeface="Roboto"/>
                <a:ea typeface="Roboto"/>
                <a:cs typeface="Roboto"/>
                <a:sym typeface="Roboto"/>
              </a:rPr>
              <a:t>(1-(0.05/2)=0.975,df=24)</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Now, tc = -2.06 &lt; -1.75 = t-&gt; </a:t>
            </a:r>
            <a:r>
              <a:rPr b="1" i="0" lang="en" sz="1500" u="none" cap="none" strike="noStrike">
                <a:solidFill>
                  <a:srgbClr val="FF0000"/>
                </a:solidFill>
                <a:highlight>
                  <a:srgbClr val="FFFFFF"/>
                </a:highlight>
                <a:latin typeface="Roboto"/>
                <a:ea typeface="Roboto"/>
                <a:cs typeface="Roboto"/>
                <a:sym typeface="Roboto"/>
              </a:rPr>
              <a:t>accept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Children have the mentioned average weight.</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108" name="Google Shape;1108;gcb2a9a12c9_0_1820"/>
          <p:cNvPicPr preferRelativeResize="0"/>
          <p:nvPr/>
        </p:nvPicPr>
        <p:blipFill rotWithShape="1">
          <a:blip r:embed="rId4">
            <a:alphaModFix/>
          </a:blip>
          <a:srcRect b="0" l="0" r="0" t="0"/>
          <a:stretch/>
        </p:blipFill>
        <p:spPr>
          <a:xfrm>
            <a:off x="2529775" y="1020900"/>
            <a:ext cx="2266950" cy="523875"/>
          </a:xfrm>
          <a:prstGeom prst="rect">
            <a:avLst/>
          </a:prstGeom>
          <a:noFill/>
          <a:ln>
            <a:noFill/>
          </a:ln>
        </p:spPr>
      </p:pic>
      <p:pic>
        <p:nvPicPr>
          <p:cNvPr id="1109" name="Google Shape;1109;gcb2a9a12c9_0_1820"/>
          <p:cNvPicPr preferRelativeResize="0"/>
          <p:nvPr/>
        </p:nvPicPr>
        <p:blipFill rotWithShape="1">
          <a:blip r:embed="rId5">
            <a:alphaModFix/>
          </a:blip>
          <a:srcRect b="0" l="0" r="0" t="0"/>
          <a:stretch/>
        </p:blipFill>
        <p:spPr>
          <a:xfrm>
            <a:off x="5598225" y="2400300"/>
            <a:ext cx="2990798" cy="2106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cb2a9a12c9_0_2066"/>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1115" name="Google Shape;1115;gcb2a9a12c9_0_2066"/>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Two sample t-test.</a:t>
            </a:r>
            <a:endParaRPr>
              <a:latin typeface="Montserrat"/>
              <a:ea typeface="Montserrat"/>
              <a:cs typeface="Montserrat"/>
              <a:sym typeface="Montserrat"/>
            </a:endParaRPr>
          </a:p>
        </p:txBody>
      </p:sp>
      <p:pic>
        <p:nvPicPr>
          <p:cNvPr id="1116" name="Google Shape;1116;gcb2a9a12c9_0_2066"/>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0" name="Shape 1120"/>
        <p:cNvGrpSpPr/>
        <p:nvPr/>
      </p:nvGrpSpPr>
      <p:grpSpPr>
        <a:xfrm>
          <a:off x="0" y="0"/>
          <a:ext cx="0" cy="0"/>
          <a:chOff x="0" y="0"/>
          <a:chExt cx="0" cy="0"/>
        </a:xfrm>
      </p:grpSpPr>
      <p:sp>
        <p:nvSpPr>
          <p:cNvPr id="1121" name="Google Shape;1121;gcb2a9a12c9_0_208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1122" name="Google Shape;1122;gcb2a9a12c9_0_208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23" name="Google Shape;1123;gcb2a9a12c9_0_208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a:t>
            </a:r>
            <a:r>
              <a:rPr b="1" i="0" lang="en" sz="1800" u="none" cap="none" strike="noStrike">
                <a:solidFill>
                  <a:srgbClr val="FF0000"/>
                </a:solidFill>
                <a:highlight>
                  <a:srgbClr val="FFFFFF"/>
                </a:highlight>
                <a:latin typeface="Roboto"/>
                <a:ea typeface="Roboto"/>
                <a:cs typeface="Roboto"/>
                <a:sym typeface="Roboto"/>
              </a:rPr>
              <a:t>sample means of two different populations are the same</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i="0" lang="en" sz="1800" u="none" cap="none" strike="noStrike">
                <a:solidFill>
                  <a:srgbClr val="172B4D"/>
                </a:solidFill>
                <a:highlight>
                  <a:srgbClr val="FFFFFF"/>
                </a:highlight>
                <a:latin typeface="Roboto"/>
                <a:ea typeface="Roboto"/>
                <a:cs typeface="Roboto"/>
                <a:sym typeface="Roboto"/>
              </a:rPr>
              <a:t>two populations</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populations 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gcb2a9a12c9_0_208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1129" name="Google Shape;1129;gcb2a9a12c9_0_208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30" name="Google Shape;1130;gcb2a9a12c9_0_208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Two samples, two populations.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1131" name="Google Shape;1131;gcb2a9a12c9_0_2087"/>
          <p:cNvSpPr/>
          <p:nvPr/>
        </p:nvSpPr>
        <p:spPr>
          <a:xfrm>
            <a:off x="4019900" y="2705000"/>
            <a:ext cx="1877700" cy="1837800"/>
          </a:xfrm>
          <a:prstGeom prst="ellipse">
            <a:avLst/>
          </a:prstGeom>
          <a:solidFill>
            <a:srgbClr val="E0666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cb2a9a12c9_0_2087"/>
          <p:cNvSpPr/>
          <p:nvPr/>
        </p:nvSpPr>
        <p:spPr>
          <a:xfrm>
            <a:off x="6610700" y="2705000"/>
            <a:ext cx="1877700" cy="1837800"/>
          </a:xfrm>
          <a:prstGeom prst="ellipse">
            <a:avLst/>
          </a:prstGeom>
          <a:solidFill>
            <a:srgbClr val="93C47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cb2a9a12c9_0_2087"/>
          <p:cNvSpPr/>
          <p:nvPr/>
        </p:nvSpPr>
        <p:spPr>
          <a:xfrm>
            <a:off x="4482675" y="31445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cb2a9a12c9_0_2087"/>
          <p:cNvSpPr/>
          <p:nvPr/>
        </p:nvSpPr>
        <p:spPr>
          <a:xfrm>
            <a:off x="901275" y="35255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cb2a9a12c9_0_2087"/>
          <p:cNvSpPr/>
          <p:nvPr/>
        </p:nvSpPr>
        <p:spPr>
          <a:xfrm>
            <a:off x="901275" y="26873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cb2a9a12c9_0_2087"/>
          <p:cNvSpPr/>
          <p:nvPr/>
        </p:nvSpPr>
        <p:spPr>
          <a:xfrm>
            <a:off x="6997275" y="32207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cb2a9a12c9_0_2087"/>
          <p:cNvSpPr txBox="1"/>
          <p:nvPr/>
        </p:nvSpPr>
        <p:spPr>
          <a:xfrm>
            <a:off x="4155500" y="21825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Population A</a:t>
            </a:r>
            <a:endParaRPr b="1" i="0" sz="1400" u="none" cap="none" strike="noStrike">
              <a:solidFill>
                <a:srgbClr val="000000"/>
              </a:solidFill>
              <a:latin typeface="Arial"/>
              <a:ea typeface="Arial"/>
              <a:cs typeface="Arial"/>
              <a:sym typeface="Arial"/>
            </a:endParaRPr>
          </a:p>
        </p:txBody>
      </p:sp>
      <p:sp>
        <p:nvSpPr>
          <p:cNvPr id="1138" name="Google Shape;1138;gcb2a9a12c9_0_2087"/>
          <p:cNvSpPr txBox="1"/>
          <p:nvPr/>
        </p:nvSpPr>
        <p:spPr>
          <a:xfrm>
            <a:off x="6672000" y="22046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Population B</a:t>
            </a:r>
            <a:endParaRPr b="1" i="0" sz="1400" u="none" cap="none" strike="noStrike">
              <a:solidFill>
                <a:srgbClr val="000000"/>
              </a:solidFill>
              <a:latin typeface="Arial"/>
              <a:ea typeface="Arial"/>
              <a:cs typeface="Arial"/>
              <a:sym typeface="Arial"/>
            </a:endParaRPr>
          </a:p>
        </p:txBody>
      </p:sp>
      <p:sp>
        <p:nvSpPr>
          <p:cNvPr id="1139" name="Google Shape;1139;gcb2a9a12c9_0_2087"/>
          <p:cNvSpPr txBox="1"/>
          <p:nvPr/>
        </p:nvSpPr>
        <p:spPr>
          <a:xfrm>
            <a:off x="1183700" y="26397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Sample from A</a:t>
            </a:r>
            <a:endParaRPr b="1" i="0" sz="1400" u="none" cap="none" strike="noStrike">
              <a:solidFill>
                <a:srgbClr val="000000"/>
              </a:solidFill>
              <a:latin typeface="Arial"/>
              <a:ea typeface="Arial"/>
              <a:cs typeface="Arial"/>
              <a:sym typeface="Arial"/>
            </a:endParaRPr>
          </a:p>
        </p:txBody>
      </p:sp>
      <p:sp>
        <p:nvSpPr>
          <p:cNvPr id="1140" name="Google Shape;1140;gcb2a9a12c9_0_2087"/>
          <p:cNvSpPr txBox="1"/>
          <p:nvPr/>
        </p:nvSpPr>
        <p:spPr>
          <a:xfrm>
            <a:off x="1183700" y="347790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Sample from B</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gcb2a9a12c9_0_210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1146" name="Google Shape;1146;gcb2a9a12c9_0_210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47" name="Google Shape;1147;gcb2a9a12c9_0_2103"/>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means of </a:t>
            </a:r>
            <a:r>
              <a:rPr b="1" i="0" lang="en" sz="1800" u="none" cap="none" strike="noStrike">
                <a:solidFill>
                  <a:srgbClr val="FF0000"/>
                </a:solidFill>
                <a:highlight>
                  <a:srgbClr val="FFFFFF"/>
                </a:highlight>
                <a:latin typeface="Roboto"/>
                <a:ea typeface="Roboto"/>
                <a:cs typeface="Roboto"/>
                <a:sym typeface="Roboto"/>
              </a:rPr>
              <a:t>two sample populations are the same</a:t>
            </a:r>
            <a:r>
              <a:rPr b="0" i="0" lang="en"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i="0" lang="en" sz="1800" u="none" cap="none" strike="noStrike">
                <a:solidFill>
                  <a:srgbClr val="172B4D"/>
                </a:solidFill>
                <a:highlight>
                  <a:srgbClr val="FFFFFF"/>
                </a:highlight>
                <a:latin typeface="Roboto"/>
                <a:ea typeface="Roboto"/>
                <a:cs typeface="Roboto"/>
                <a:sym typeface="Roboto"/>
              </a:rPr>
              <a:t>one population</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sample sets 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148" name="Google Shape;1148;gcb2a9a12c9_0_2103"/>
          <p:cNvPicPr preferRelativeResize="0"/>
          <p:nvPr/>
        </p:nvPicPr>
        <p:blipFill rotWithShape="1">
          <a:blip r:embed="rId4">
            <a:alphaModFix/>
          </a:blip>
          <a:srcRect b="0" l="0" r="0" t="0"/>
          <a:stretch/>
        </p:blipFill>
        <p:spPr>
          <a:xfrm>
            <a:off x="3273400" y="2452706"/>
            <a:ext cx="3315125" cy="2912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gcb2a9a12c9_0_211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1154" name="Google Shape;1154;gcb2a9a12c9_0_211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55" name="Google Shape;1155;gcb2a9a12c9_0_211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0" i="0" lang="en" sz="1650" u="none" cap="none" strike="noStrike">
                <a:solidFill>
                  <a:srgbClr val="172B4D"/>
                </a:solidFill>
                <a:highlight>
                  <a:srgbClr val="FFFFFF"/>
                </a:highlight>
                <a:latin typeface="Roboto"/>
                <a:ea typeface="Roboto"/>
                <a:cs typeface="Roboto"/>
                <a:sym typeface="Roboto"/>
              </a:rPr>
              <a:t>Some of the assumptions on the data before we can use this test are: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Populations from which the samples are drawn is assumed to be </a:t>
            </a:r>
            <a:r>
              <a:rPr b="1" i="0" lang="en" sz="1650" u="none" cap="none" strike="noStrike">
                <a:solidFill>
                  <a:srgbClr val="172B4D"/>
                </a:solidFill>
                <a:highlight>
                  <a:srgbClr val="FFFFFF"/>
                </a:highlight>
                <a:latin typeface="Roboto"/>
                <a:ea typeface="Roboto"/>
                <a:cs typeface="Roboto"/>
                <a:sym typeface="Roboto"/>
              </a:rPr>
              <a:t>normally distributed</a:t>
            </a:r>
            <a:endParaRPr b="1"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Sample data has continuous values and not discrete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1" i="0" lang="en" sz="1650" u="none" cap="none" strike="noStrike">
                <a:solidFill>
                  <a:srgbClr val="172B4D"/>
                </a:solidFill>
                <a:highlight>
                  <a:srgbClr val="FFFFFF"/>
                </a:highlight>
                <a:latin typeface="Roboto"/>
                <a:ea typeface="Roboto"/>
                <a:cs typeface="Roboto"/>
                <a:sym typeface="Roboto"/>
              </a:rPr>
              <a:t>Random sample</a:t>
            </a:r>
            <a:r>
              <a:rPr b="0" i="0" lang="en" sz="1650" u="none" cap="none" strike="noStrike">
                <a:solidFill>
                  <a:srgbClr val="172B4D"/>
                </a:solidFill>
                <a:highlight>
                  <a:srgbClr val="FFFFFF"/>
                </a:highlight>
                <a:latin typeface="Roboto"/>
                <a:ea typeface="Roboto"/>
                <a:cs typeface="Roboto"/>
                <a:sym typeface="Roboto"/>
              </a:rPr>
              <a:t>s must be drawn from the populations</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Data in </a:t>
            </a:r>
            <a:r>
              <a:rPr b="1" i="0" lang="en" sz="1650" u="none" cap="none" strike="noStrike">
                <a:solidFill>
                  <a:srgbClr val="FF0000"/>
                </a:solidFill>
                <a:highlight>
                  <a:srgbClr val="FFFFFF"/>
                </a:highlight>
                <a:latin typeface="Roboto"/>
                <a:ea typeface="Roboto"/>
                <a:cs typeface="Roboto"/>
                <a:sym typeface="Roboto"/>
              </a:rPr>
              <a:t>the two samples must be independent of each other</a:t>
            </a:r>
            <a:endParaRPr b="1" i="0" sz="1650" u="none" cap="none" strike="noStrike">
              <a:solidFill>
                <a:srgbClr val="FF0000"/>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gcb2a9a12c9_0_211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 DOING THE CALCULATIONS</a:t>
            </a:r>
            <a:endParaRPr b="0" i="0" sz="2100" u="none" cap="none" strike="noStrike">
              <a:solidFill>
                <a:srgbClr val="2DC5FA"/>
              </a:solidFill>
              <a:latin typeface="Montserrat"/>
              <a:ea typeface="Montserrat"/>
              <a:cs typeface="Montserrat"/>
              <a:sym typeface="Montserrat"/>
            </a:endParaRPr>
          </a:p>
        </p:txBody>
      </p:sp>
      <p:sp>
        <p:nvSpPr>
          <p:cNvPr id="1161" name="Google Shape;1161;gcb2a9a12c9_0_211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62" name="Google Shape;1162;gcb2a9a12c9_0_211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650" u="none" cap="none" strike="noStrike">
                <a:solidFill>
                  <a:srgbClr val="172B4D"/>
                </a:solidFill>
                <a:highlight>
                  <a:srgbClr val="FFFFFF"/>
                </a:highlight>
                <a:latin typeface="Roboto"/>
                <a:ea typeface="Roboto"/>
                <a:cs typeface="Roboto"/>
                <a:sym typeface="Roboto"/>
              </a:rPr>
              <a:t>We need to compute </a:t>
            </a:r>
            <a:r>
              <a:rPr b="1" i="0" lang="en" sz="1650" u="none" cap="none" strike="noStrike">
                <a:solidFill>
                  <a:srgbClr val="172B4D"/>
                </a:solidFill>
                <a:highlight>
                  <a:srgbClr val="FFFFFF"/>
                </a:highlight>
                <a:latin typeface="Roboto"/>
                <a:ea typeface="Roboto"/>
                <a:cs typeface="Roboto"/>
                <a:sym typeface="Roboto"/>
              </a:rPr>
              <a:t>our statistic</a:t>
            </a:r>
            <a:r>
              <a:rPr b="0" i="0" lang="en" sz="1650" u="none" cap="none" strike="noStrike">
                <a:solidFill>
                  <a:srgbClr val="172B4D"/>
                </a:solidFill>
                <a:highlight>
                  <a:srgbClr val="FFFFFF"/>
                </a:highlight>
                <a:latin typeface="Roboto"/>
                <a:ea typeface="Roboto"/>
                <a:cs typeface="Roboto"/>
                <a:sym typeface="Roboto"/>
              </a:rPr>
              <a:t>, that is based on the difference between the sample means:</a:t>
            </a:r>
            <a:endParaRPr b="0" i="0" sz="16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18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If:</a:t>
            </a:r>
            <a:endParaRPr b="0" i="0" sz="1650" u="none" cap="none" strike="noStrike">
              <a:solidFill>
                <a:srgbClr val="172B4D"/>
              </a:solidFill>
              <a:highlight>
                <a:srgbClr val="FFFFFF"/>
              </a:highlight>
              <a:latin typeface="Roboto"/>
              <a:ea typeface="Roboto"/>
              <a:cs typeface="Roboto"/>
              <a:sym typeface="Roboto"/>
            </a:endParaRPr>
          </a:p>
          <a:p>
            <a:pPr indent="-333375" lvl="1" marL="13716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min(n1,n2) &lt; 30  use the </a:t>
            </a:r>
            <a:r>
              <a:rPr b="1" i="0" lang="en" sz="1650" u="none" cap="none" strike="noStrike">
                <a:solidFill>
                  <a:srgbClr val="FF0000"/>
                </a:solidFill>
                <a:highlight>
                  <a:srgbClr val="FFFFFF"/>
                </a:highlight>
                <a:latin typeface="Roboto"/>
                <a:ea typeface="Roboto"/>
                <a:cs typeface="Roboto"/>
                <a:sym typeface="Roboto"/>
              </a:rPr>
              <a:t>t-Student distribution</a:t>
            </a:r>
            <a:endParaRPr b="1" i="0" sz="1650" u="none" cap="none" strike="noStrike">
              <a:solidFill>
                <a:srgbClr val="FF0000"/>
              </a:solidFill>
              <a:highlight>
                <a:srgbClr val="FFFFFF"/>
              </a:highlight>
              <a:latin typeface="Roboto"/>
              <a:ea typeface="Roboto"/>
              <a:cs typeface="Roboto"/>
              <a:sym typeface="Roboto"/>
            </a:endParaRPr>
          </a:p>
          <a:p>
            <a:pPr indent="-333375" lvl="1" marL="13716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chemeClr val="lt1"/>
                </a:highlight>
                <a:latin typeface="Roboto"/>
                <a:ea typeface="Roboto"/>
                <a:cs typeface="Roboto"/>
                <a:sym typeface="Roboto"/>
              </a:rPr>
              <a:t>use the </a:t>
            </a:r>
            <a:r>
              <a:rPr b="1" i="0" lang="en" sz="1650" u="none" cap="none" strike="noStrike">
                <a:solidFill>
                  <a:srgbClr val="FF0000"/>
                </a:solidFill>
                <a:highlight>
                  <a:schemeClr val="lt1"/>
                </a:highlight>
                <a:latin typeface="Roboto"/>
                <a:ea typeface="Roboto"/>
                <a:cs typeface="Roboto"/>
                <a:sym typeface="Roboto"/>
              </a:rPr>
              <a:t>normal distribution</a:t>
            </a:r>
            <a:endParaRPr b="1" i="0" sz="1650" u="none" cap="none" strike="noStrike">
              <a:solidFill>
                <a:srgbClr val="FF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Use a </a:t>
            </a:r>
            <a:r>
              <a:rPr b="1" i="0" lang="en" sz="1800" u="none" cap="none" strike="noStrike">
                <a:solidFill>
                  <a:srgbClr val="FF0000"/>
                </a:solidFill>
                <a:highlight>
                  <a:srgbClr val="FFFFFF"/>
                </a:highlight>
                <a:latin typeface="Roboto"/>
                <a:ea typeface="Roboto"/>
                <a:cs typeface="Roboto"/>
                <a:sym typeface="Roboto"/>
              </a:rPr>
              <a:t>two sided test.</a:t>
            </a:r>
            <a:endParaRPr b="1" i="0" sz="18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163" name="Google Shape;1163;gcb2a9a12c9_0_2116"/>
          <p:cNvPicPr preferRelativeResize="0"/>
          <p:nvPr/>
        </p:nvPicPr>
        <p:blipFill rotWithShape="1">
          <a:blip r:embed="rId4">
            <a:alphaModFix/>
          </a:blip>
          <a:srcRect b="0" l="0" r="0" t="0"/>
          <a:stretch/>
        </p:blipFill>
        <p:spPr>
          <a:xfrm>
            <a:off x="3579775" y="2098000"/>
            <a:ext cx="1495250" cy="824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gcb2a9a12c9_0_212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USE CASE EXAMPLE</a:t>
            </a:r>
            <a:endParaRPr b="0" i="0" sz="2100" u="none" cap="none" strike="noStrike">
              <a:solidFill>
                <a:srgbClr val="2DC5FA"/>
              </a:solidFill>
              <a:latin typeface="Montserrat"/>
              <a:ea typeface="Montserrat"/>
              <a:cs typeface="Montserrat"/>
              <a:sym typeface="Montserrat"/>
            </a:endParaRPr>
          </a:p>
        </p:txBody>
      </p:sp>
      <p:sp>
        <p:nvSpPr>
          <p:cNvPr id="1169" name="Google Shape;1169;gcb2a9a12c9_0_212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70" name="Google Shape;1170;gcb2a9a12c9_0_2123"/>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07975" lvl="0" marL="457200" marR="0" rtl="0" algn="l">
              <a:lnSpc>
                <a:spcPct val="115000"/>
              </a:lnSpc>
              <a:spcBef>
                <a:spcPts val="180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A psychologist was interested in exploring whether or not male and female college students have different driving behaviors.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There were a number of ways that she could quantify driving behaviors. She opted to focus on the fastest speed ever driven by an individual. Therefore, the particular statistical question she framed was as follows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Is the mean fastest speed driven by male college students different than the mean fastest speed driven by female college students? </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She conducted a survey of a random n = 34 male college students and a random m = 29 female college students. Here is a descriptive summary of the results of her survey:</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Males: sample size = 34 Sample mean = 105.5 Sample standard deviation: 20.1</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Females: sample size  = 29 Sample mean = 90.0 Sample standard deviation:12.2</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300"/>
              </a:spcBef>
              <a:spcAft>
                <a:spcPts val="0"/>
              </a:spcAft>
              <a:buClr>
                <a:srgbClr val="000000"/>
              </a:buClr>
              <a:buSzPts val="1650"/>
              <a:buFont typeface="Arial"/>
              <a:buNone/>
            </a:pPr>
            <a:r>
              <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4" name="Shape 1174"/>
        <p:cNvGrpSpPr/>
        <p:nvPr/>
      </p:nvGrpSpPr>
      <p:grpSpPr>
        <a:xfrm>
          <a:off x="0" y="0"/>
          <a:ext cx="0" cy="0"/>
          <a:chOff x="0" y="0"/>
          <a:chExt cx="0" cy="0"/>
        </a:xfrm>
      </p:grpSpPr>
      <p:sp>
        <p:nvSpPr>
          <p:cNvPr id="1175" name="Google Shape;1175;gcb2a9a12c9_0_212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USE CASE EXAMPLE</a:t>
            </a:r>
            <a:endParaRPr b="0" i="0" sz="2100" u="none" cap="none" strike="noStrike">
              <a:solidFill>
                <a:srgbClr val="2DC5FA"/>
              </a:solidFill>
              <a:latin typeface="Montserrat"/>
              <a:ea typeface="Montserrat"/>
              <a:cs typeface="Montserrat"/>
              <a:sym typeface="Montserrat"/>
            </a:endParaRPr>
          </a:p>
        </p:txBody>
      </p:sp>
      <p:sp>
        <p:nvSpPr>
          <p:cNvPr id="1176" name="Google Shape;1176;gcb2a9a12c9_0_212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177" name="Google Shape;1177;gcb2a9a12c9_0_212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172B4D"/>
                </a:solidFill>
                <a:highlight>
                  <a:srgbClr val="FFFFFF"/>
                </a:highlight>
                <a:latin typeface="Roboto"/>
                <a:ea typeface="Roboto"/>
                <a:cs typeface="Roboto"/>
                <a:sym typeface="Roboto"/>
              </a:rPr>
              <a:t>tc = </a:t>
            </a:r>
            <a:r>
              <a:rPr b="1" i="0" lang="en" sz="1650" u="none" cap="none" strike="noStrike">
                <a:solidFill>
                  <a:srgbClr val="93C47D"/>
                </a:solidFill>
                <a:highlight>
                  <a:srgbClr val="FFFFFF"/>
                </a:highlight>
                <a:latin typeface="Roboto"/>
                <a:ea typeface="Roboto"/>
                <a:cs typeface="Roboto"/>
                <a:sym typeface="Roboto"/>
              </a:rPr>
              <a:t>stats.scipy.t.ppf(1-(0.05/2),d</a:t>
            </a:r>
            <a:r>
              <a:rPr b="1" lang="en" sz="1650">
                <a:solidFill>
                  <a:srgbClr val="93C47D"/>
                </a:solidFill>
                <a:highlight>
                  <a:srgbClr val="FFFFFF"/>
                </a:highlight>
                <a:latin typeface="Roboto"/>
                <a:ea typeface="Roboto"/>
                <a:cs typeface="Roboto"/>
                <a:sym typeface="Roboto"/>
              </a:rPr>
              <a:t>f</a:t>
            </a:r>
            <a:r>
              <a:rPr b="1" i="0" lang="en" sz="1650" u="none" cap="none" strike="noStrike">
                <a:solidFill>
                  <a:srgbClr val="93C47D"/>
                </a:solidFill>
                <a:highlight>
                  <a:srgbClr val="FFFFFF"/>
                </a:highlight>
                <a:latin typeface="Roboto"/>
                <a:ea typeface="Roboto"/>
                <a:cs typeface="Roboto"/>
                <a:sym typeface="Roboto"/>
              </a:rPr>
              <a:t>)</a:t>
            </a:r>
            <a:r>
              <a:rPr b="0" i="0" lang="en" sz="1650" u="none" cap="none" strike="noStrike">
                <a:solidFill>
                  <a:srgbClr val="93C47D"/>
                </a:solidFill>
                <a:highlight>
                  <a:srgbClr val="FFFFFF"/>
                </a:highlight>
                <a:latin typeface="Roboto"/>
                <a:ea typeface="Roboto"/>
                <a:cs typeface="Roboto"/>
                <a:sym typeface="Roboto"/>
              </a:rPr>
              <a:t> </a:t>
            </a:r>
            <a:r>
              <a:rPr b="0" i="0" lang="en" sz="1650" u="none" cap="none" strike="noStrike">
                <a:solidFill>
                  <a:srgbClr val="172B4D"/>
                </a:solidFill>
                <a:highlight>
                  <a:srgbClr val="FFFFFF"/>
                </a:highlight>
                <a:latin typeface="Roboto"/>
                <a:ea typeface="Roboto"/>
                <a:cs typeface="Roboto"/>
                <a:sym typeface="Roboto"/>
              </a:rPr>
              <a:t>= 2.05</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172B4D"/>
                </a:solidFill>
                <a:highlight>
                  <a:srgbClr val="FFFFFF"/>
                </a:highlight>
                <a:latin typeface="Roboto"/>
                <a:ea typeface="Roboto"/>
                <a:cs typeface="Roboto"/>
                <a:sym typeface="Roboto"/>
              </a:rPr>
              <a:t>T = 3.76 &gt; 2.05 = tc -&gt; </a:t>
            </a:r>
            <a:r>
              <a:rPr b="1" i="0" lang="en" sz="1650" u="none" cap="none" strike="noStrike">
                <a:solidFill>
                  <a:srgbClr val="FF0000"/>
                </a:solidFill>
                <a:highlight>
                  <a:srgbClr val="FFFFFF"/>
                </a:highlight>
                <a:latin typeface="Roboto"/>
                <a:ea typeface="Roboto"/>
                <a:cs typeface="Roboto"/>
                <a:sym typeface="Roboto"/>
              </a:rPr>
              <a:t>Reject the null hypothesis.</a:t>
            </a:r>
            <a:endParaRPr b="1" i="0" sz="165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178" name="Google Shape;1178;gcb2a9a12c9_0_2129"/>
          <p:cNvPicPr preferRelativeResize="0"/>
          <p:nvPr/>
        </p:nvPicPr>
        <p:blipFill rotWithShape="1">
          <a:blip r:embed="rId4">
            <a:alphaModFix/>
          </a:blip>
          <a:srcRect b="0" l="0" r="0" t="0"/>
          <a:stretch/>
        </p:blipFill>
        <p:spPr>
          <a:xfrm>
            <a:off x="768350" y="1521625"/>
            <a:ext cx="2231269" cy="779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2" name="Shape 118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